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778" autoAdjust="0"/>
  </p:normalViewPr>
  <p:slideViewPr>
    <p:cSldViewPr>
      <p:cViewPr varScale="1">
        <p:scale>
          <a:sx n="61" d="100"/>
          <a:sy n="61" d="100"/>
        </p:scale>
        <p:origin x="1416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Geudens" userId="277bc47a-b695-4b99-b605-ceea038462f8" providerId="ADAL" clId="{95BBA8CA-8F76-43CD-9350-0CBF437E818B}"/>
    <pc:docChg chg="undo custSel addSld delSld modSld">
      <pc:chgData name="Niels Geudens" userId="277bc47a-b695-4b99-b605-ceea038462f8" providerId="ADAL" clId="{95BBA8CA-8F76-43CD-9350-0CBF437E818B}" dt="2024-10-01T06:40:37.945" v="322" actId="14100"/>
      <pc:docMkLst>
        <pc:docMk/>
      </pc:docMkLst>
      <pc:sldChg chg="modSp mod">
        <pc:chgData name="Niels Geudens" userId="277bc47a-b695-4b99-b605-ceea038462f8" providerId="ADAL" clId="{95BBA8CA-8F76-43CD-9350-0CBF437E818B}" dt="2024-10-01T06:40:37.945" v="322" actId="14100"/>
        <pc:sldMkLst>
          <pc:docMk/>
          <pc:sldMk cId="0" sldId="256"/>
        </pc:sldMkLst>
      </pc:sldChg>
      <pc:sldChg chg="modNotesTx">
        <pc:chgData name="Niels Geudens" userId="277bc47a-b695-4b99-b605-ceea038462f8" providerId="ADAL" clId="{95BBA8CA-8F76-43CD-9350-0CBF437E818B}" dt="2024-09-30T11:33:02.652" v="148" actId="20577"/>
        <pc:sldMkLst>
          <pc:docMk/>
          <pc:sldMk cId="0" sldId="259"/>
        </pc:sldMkLst>
      </pc:sldChg>
      <pc:sldChg chg="modNotesTx">
        <pc:chgData name="Niels Geudens" userId="277bc47a-b695-4b99-b605-ceea038462f8" providerId="ADAL" clId="{95BBA8CA-8F76-43CD-9350-0CBF437E818B}" dt="2024-09-30T11:35:15.556" v="279" actId="20577"/>
        <pc:sldMkLst>
          <pc:docMk/>
          <pc:sldMk cId="0" sldId="262"/>
        </pc:sldMkLst>
      </pc:sldChg>
      <pc:sldChg chg="modSp mod modAnim">
        <pc:chgData name="Niels Geudens" userId="277bc47a-b695-4b99-b605-ceea038462f8" providerId="ADAL" clId="{95BBA8CA-8F76-43CD-9350-0CBF437E818B}" dt="2024-09-30T12:50:48.568" v="313" actId="313"/>
        <pc:sldMkLst>
          <pc:docMk/>
          <pc:sldMk cId="0" sldId="263"/>
        </pc:sldMkLst>
      </pc:sldChg>
      <pc:sldChg chg="modNotesTx">
        <pc:chgData name="Niels Geudens" userId="277bc47a-b695-4b99-b605-ceea038462f8" providerId="ADAL" clId="{95BBA8CA-8F76-43CD-9350-0CBF437E818B}" dt="2024-09-30T11:34:24.707" v="259" actId="20577"/>
        <pc:sldMkLst>
          <pc:docMk/>
          <pc:sldMk cId="0" sldId="264"/>
        </pc:sldMkLst>
      </pc:sldChg>
      <pc:sldChg chg="modSp mod">
        <pc:chgData name="Niels Geudens" userId="277bc47a-b695-4b99-b605-ceea038462f8" providerId="ADAL" clId="{95BBA8CA-8F76-43CD-9350-0CBF437E818B}" dt="2024-09-30T12:52:05.292" v="317" actId="14100"/>
        <pc:sldMkLst>
          <pc:docMk/>
          <pc:sldMk cId="0" sldId="266"/>
        </pc:sldMkLst>
      </pc:sldChg>
      <pc:sldChg chg="modNotesTx">
        <pc:chgData name="Niels Geudens" userId="277bc47a-b695-4b99-b605-ceea038462f8" providerId="ADAL" clId="{95BBA8CA-8F76-43CD-9350-0CBF437E818B}" dt="2024-09-30T12:18:22.886" v="310"/>
        <pc:sldMkLst>
          <pc:docMk/>
          <pc:sldMk cId="0" sldId="269"/>
        </pc:sldMkLst>
      </pc:sldChg>
      <pc:sldChg chg="modSp mod">
        <pc:chgData name="Niels Geudens" userId="277bc47a-b695-4b99-b605-ceea038462f8" providerId="ADAL" clId="{95BBA8CA-8F76-43CD-9350-0CBF437E818B}" dt="2024-09-30T11:52:18.902" v="304" actId="20577"/>
        <pc:sldMkLst>
          <pc:docMk/>
          <pc:sldMk cId="0" sldId="274"/>
        </pc:sldMkLst>
      </pc:sldChg>
      <pc:sldChg chg="modSp mod">
        <pc:chgData name="Niels Geudens" userId="277bc47a-b695-4b99-b605-ceea038462f8" providerId="ADAL" clId="{95BBA8CA-8F76-43CD-9350-0CBF437E818B}" dt="2024-09-30T12:05:54.934" v="306" actId="20577"/>
        <pc:sldMkLst>
          <pc:docMk/>
          <pc:sldMk cId="0" sldId="279"/>
        </pc:sldMkLst>
      </pc:sldChg>
      <pc:sldChg chg="addSp modSp mod">
        <pc:chgData name="Niels Geudens" userId="277bc47a-b695-4b99-b605-ceea038462f8" providerId="ADAL" clId="{95BBA8CA-8F76-43CD-9350-0CBF437E818B}" dt="2024-09-30T11:51:56.173" v="301" actId="1076"/>
        <pc:sldMkLst>
          <pc:docMk/>
          <pc:sldMk cId="0" sldId="291"/>
        </pc:sldMkLst>
      </pc:sldChg>
      <pc:sldChg chg="add del mod modShow">
        <pc:chgData name="Niels Geudens" userId="277bc47a-b695-4b99-b605-ceea038462f8" providerId="ADAL" clId="{95BBA8CA-8F76-43CD-9350-0CBF437E818B}" dt="2024-09-30T12:07:33.757" v="309" actId="729"/>
        <pc:sldMkLst>
          <pc:docMk/>
          <pc:sldMk cId="0" sldId="293"/>
        </pc:sldMkLst>
      </pc:sldChg>
    </pc:docChg>
  </pc:docChgLst>
  <pc:docChgLst>
    <pc:chgData name="Niels Geudens" userId="277bc47a-b695-4b99-b605-ceea038462f8" providerId="ADAL" clId="{2A717C2A-F36A-4F13-9001-F27AAA68524C}"/>
    <pc:docChg chg="modSld">
      <pc:chgData name="Niels Geudens" userId="277bc47a-b695-4b99-b605-ceea038462f8" providerId="ADAL" clId="{2A717C2A-F36A-4F13-9001-F27AAA68524C}" dt="2025-05-15T06:51:51.177" v="19" actId="20577"/>
      <pc:docMkLst>
        <pc:docMk/>
      </pc:docMkLst>
      <pc:sldChg chg="modSp mod">
        <pc:chgData name="Niels Geudens" userId="277bc47a-b695-4b99-b605-ceea038462f8" providerId="ADAL" clId="{2A717C2A-F36A-4F13-9001-F27AAA68524C}" dt="2025-05-15T06:51:51.177" v="19" actId="20577"/>
        <pc:sldMkLst>
          <pc:docMk/>
          <pc:sldMk cId="0" sldId="256"/>
        </pc:sldMkLst>
        <pc:spChg chg="mod">
          <ac:chgData name="Niels Geudens" userId="277bc47a-b695-4b99-b605-ceea038462f8" providerId="ADAL" clId="{2A717C2A-F36A-4F13-9001-F27AAA68524C}" dt="2025-05-15T06:51:51.177" v="19" actId="20577"/>
          <ac:spMkLst>
            <pc:docMk/>
            <pc:sldMk cId="0" sldId="256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D748F-576D-40B9-9026-17B3281A0F9E}" type="datetimeFigureOut">
              <a:rPr lang="en-BE" smtClean="0"/>
              <a:t>15/05/2025</a:t>
            </a:fld>
            <a:endParaRPr lang="en-B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20839-4764-4050-885F-B018E5C7AF76}" type="slidenum">
              <a:rPr lang="en-BE" smtClean="0"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8751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RDM is the practice of making decisions about your digital and physical research data, and then putting those decisions into action. 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20839-4764-4050-885F-B018E5C7AF76}" type="slidenum">
              <a:rPr lang="en-BE" smtClean="0"/>
              <a:t>4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3226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for policy! 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20839-4764-4050-885F-B018E5C7AF76}" type="slidenum">
              <a:rPr lang="en-BE" smtClean="0"/>
              <a:t>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6359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data is essentially anything that has helped you to form the basis of your research output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20839-4764-4050-885F-B018E5C7AF76}" type="slidenum">
              <a:rPr lang="en-BE" smtClean="0"/>
              <a:t>9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120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Discretionary access control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20839-4764-4050-885F-B018E5C7AF76}" type="slidenum">
              <a:rPr lang="en-BE" smtClean="0"/>
              <a:t>14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544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07287" y="5586152"/>
            <a:ext cx="1233054" cy="81464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3038" y="436371"/>
            <a:ext cx="1169924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1378" y="2424684"/>
            <a:ext cx="8542020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ukeherrema.nl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ature.com/nature/for-authors/initial-submission" TargetMode="Externa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cell.com/star-authors-guide" TargetMode="Externa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hyperlink" Target="http://www.cell.com/cell/authors" TargetMode="External"/><Relationship Id="rId4" Type="http://schemas.openxmlformats.org/officeDocument/2006/relationships/hyperlink" Target="http://www.science.org/content/page/science-information-author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o-fair.org/fair-principle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-fair.org/fair-principle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arrayexpress/experiments/E-MTAB-11728/samples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9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ixir-belgium.org/services#term-25" TargetMode="Externa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ixir-belgium.org/" TargetMode="External"/><Relationship Id="rId2" Type="http://schemas.openxmlformats.org/officeDocument/2006/relationships/hyperlink" Target="mailto:info@elixir-belgium.or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hyperlink" Target="http://creativecommons.org/licenses/by/4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269" y="264667"/>
            <a:ext cx="96945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95" dirty="0"/>
              <a:t>No</a:t>
            </a:r>
            <a:r>
              <a:rPr sz="5400" spc="180" dirty="0"/>
              <a:t> </a:t>
            </a:r>
            <a:r>
              <a:rPr sz="5400" spc="360" dirty="0"/>
              <a:t>(available)</a:t>
            </a:r>
            <a:r>
              <a:rPr sz="5400" spc="175" dirty="0"/>
              <a:t> </a:t>
            </a:r>
            <a:r>
              <a:rPr sz="5400" spc="385" dirty="0"/>
              <a:t>data,</a:t>
            </a:r>
            <a:r>
              <a:rPr sz="5400" spc="165" dirty="0"/>
              <a:t> </a:t>
            </a:r>
            <a:r>
              <a:rPr sz="5400" spc="625" dirty="0"/>
              <a:t>no</a:t>
            </a:r>
            <a:r>
              <a:rPr sz="5400" spc="185" dirty="0"/>
              <a:t> </a:t>
            </a:r>
            <a:r>
              <a:rPr sz="5400" spc="565" dirty="0"/>
              <a:t>paper</a:t>
            </a:r>
            <a:endParaRPr sz="5400" dirty="0"/>
          </a:p>
        </p:txBody>
      </p:sp>
      <p:sp>
        <p:nvSpPr>
          <p:cNvPr id="4" name="object 4"/>
          <p:cNvSpPr txBox="1"/>
          <p:nvPr/>
        </p:nvSpPr>
        <p:spPr>
          <a:xfrm>
            <a:off x="447271" y="1434084"/>
            <a:ext cx="71894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00" dirty="0">
                <a:latin typeface="Calibri"/>
                <a:cs typeface="Calibri"/>
              </a:rPr>
              <a:t>Better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235" dirty="0">
                <a:latin typeface="Calibri"/>
                <a:cs typeface="Calibri"/>
              </a:rPr>
              <a:t>to</a:t>
            </a:r>
            <a:r>
              <a:rPr sz="3200" spc="110" dirty="0">
                <a:latin typeface="Calibri"/>
                <a:cs typeface="Calibri"/>
              </a:rPr>
              <a:t> </a:t>
            </a:r>
            <a:r>
              <a:rPr sz="3200" spc="220" dirty="0">
                <a:latin typeface="Calibri"/>
                <a:cs typeface="Calibri"/>
              </a:rPr>
              <a:t>start</a:t>
            </a:r>
            <a:r>
              <a:rPr sz="3200" spc="110" dirty="0">
                <a:latin typeface="Calibri"/>
                <a:cs typeface="Calibri"/>
              </a:rPr>
              <a:t> </a:t>
            </a:r>
            <a:r>
              <a:rPr sz="3200" spc="295" dirty="0">
                <a:latin typeface="Calibri"/>
                <a:cs typeface="Calibri"/>
              </a:rPr>
              <a:t>with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315" dirty="0">
                <a:latin typeface="Calibri"/>
                <a:cs typeface="Calibri"/>
              </a:rPr>
              <a:t>the</a:t>
            </a:r>
            <a:r>
              <a:rPr sz="3200" spc="110" dirty="0">
                <a:latin typeface="Calibri"/>
                <a:cs typeface="Calibri"/>
              </a:rPr>
              <a:t> </a:t>
            </a:r>
            <a:r>
              <a:rPr sz="3200" spc="409" dirty="0">
                <a:latin typeface="Calibri"/>
                <a:cs typeface="Calibri"/>
              </a:rPr>
              <a:t>end</a:t>
            </a:r>
            <a:r>
              <a:rPr sz="3200" spc="110" dirty="0">
                <a:latin typeface="Calibri"/>
                <a:cs typeface="Calibri"/>
              </a:rPr>
              <a:t> </a:t>
            </a:r>
            <a:r>
              <a:rPr sz="3200" spc="275" dirty="0">
                <a:latin typeface="Calibri"/>
                <a:cs typeface="Calibri"/>
              </a:rPr>
              <a:t>in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434" dirty="0">
                <a:latin typeface="Calibri"/>
                <a:cs typeface="Calibri"/>
              </a:rPr>
              <a:t>mind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7400" y="3394964"/>
            <a:ext cx="6745831" cy="1857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9205" marR="43815" indent="1574800">
              <a:lnSpc>
                <a:spcPct val="152200"/>
              </a:lnSpc>
              <a:spcBef>
                <a:spcPts val="100"/>
              </a:spcBef>
            </a:pPr>
            <a:r>
              <a:rPr lang="en-US" sz="1800" spc="165" dirty="0">
                <a:latin typeface="Calibri"/>
                <a:cs typeface="Calibri"/>
              </a:rPr>
              <a:t>Niels Geudens</a:t>
            </a:r>
            <a:r>
              <a:rPr sz="1800" spc="165" dirty="0">
                <a:latin typeface="Calibri"/>
                <a:cs typeface="Calibri"/>
              </a:rPr>
              <a:t>,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300" dirty="0">
                <a:latin typeface="Calibri"/>
                <a:cs typeface="Calibri"/>
              </a:rPr>
              <a:t>PhD </a:t>
            </a:r>
            <a:r>
              <a:rPr sz="1800" spc="220" dirty="0">
                <a:latin typeface="Calibri"/>
                <a:cs typeface="Calibri"/>
              </a:rPr>
              <a:t>Data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85" dirty="0">
                <a:latin typeface="Calibri"/>
                <a:cs typeface="Calibri"/>
              </a:rPr>
              <a:t>steward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at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lang="en-US" sz="1800" spc="70" dirty="0">
                <a:latin typeface="Calibri"/>
                <a:cs typeface="Calibri"/>
              </a:rPr>
              <a:t>VIB/</a:t>
            </a:r>
            <a:r>
              <a:rPr sz="1800" spc="220" dirty="0">
                <a:latin typeface="Calibri"/>
                <a:cs typeface="Calibri"/>
              </a:rPr>
              <a:t>ELIXIR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45" dirty="0">
                <a:latin typeface="Calibri"/>
                <a:cs typeface="Calibri"/>
              </a:rPr>
              <a:t>Belgium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15"/>
              </a:spcBef>
            </a:pPr>
            <a:endParaRPr sz="1800" dirty="0">
              <a:latin typeface="Calibri"/>
              <a:cs typeface="Calibri"/>
            </a:endParaRPr>
          </a:p>
          <a:p>
            <a:pPr marR="43180" algn="r">
              <a:lnSpc>
                <a:spcPct val="100000"/>
              </a:lnSpc>
            </a:pPr>
            <a:r>
              <a:rPr sz="1400" spc="160" dirty="0">
                <a:latin typeface="Calibri"/>
                <a:cs typeface="Calibri"/>
              </a:rPr>
              <a:t>Research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165" dirty="0">
                <a:latin typeface="Calibri"/>
                <a:cs typeface="Calibri"/>
              </a:rPr>
              <a:t>Data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60" dirty="0">
                <a:latin typeface="Calibri"/>
                <a:cs typeface="Calibri"/>
              </a:rPr>
              <a:t>Management: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25" dirty="0">
                <a:latin typeface="Calibri"/>
                <a:cs typeface="Calibri"/>
              </a:rPr>
              <a:t>your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85" dirty="0">
                <a:latin typeface="Calibri"/>
                <a:cs typeface="Calibri"/>
              </a:rPr>
              <a:t>ally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70" dirty="0">
                <a:latin typeface="Calibri"/>
                <a:cs typeface="Calibri"/>
              </a:rPr>
              <a:t>on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140" dirty="0">
                <a:latin typeface="Calibri"/>
                <a:cs typeface="Calibri"/>
              </a:rPr>
              <a:t>the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60" dirty="0">
                <a:latin typeface="Calibri"/>
                <a:cs typeface="Calibri"/>
              </a:rPr>
              <a:t>way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10" dirty="0">
                <a:latin typeface="Calibri"/>
                <a:cs typeface="Calibri"/>
              </a:rPr>
              <a:t>to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125" dirty="0">
                <a:latin typeface="Calibri"/>
                <a:cs typeface="Calibri"/>
              </a:rPr>
              <a:t>your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25" dirty="0">
                <a:latin typeface="Calibri"/>
                <a:cs typeface="Calibri"/>
              </a:rPr>
              <a:t>publication</a:t>
            </a:r>
            <a:endParaRPr sz="1400" dirty="0">
              <a:latin typeface="Calibri"/>
              <a:cs typeface="Calibri"/>
            </a:endParaRPr>
          </a:p>
          <a:p>
            <a:pPr marR="43180" algn="r">
              <a:lnSpc>
                <a:spcPct val="100000"/>
              </a:lnSpc>
              <a:spcBef>
                <a:spcPts val="815"/>
              </a:spcBef>
            </a:pPr>
            <a:r>
              <a:rPr lang="en-US" sz="1400" spc="75" dirty="0">
                <a:latin typeface="Calibri"/>
                <a:cs typeface="Calibri"/>
              </a:rPr>
              <a:t>May 16</a:t>
            </a:r>
            <a:r>
              <a:rPr lang="en-US" sz="1400" spc="75" baseline="30000" dirty="0">
                <a:latin typeface="Calibri"/>
                <a:cs typeface="Calibri"/>
              </a:rPr>
              <a:t>th</a:t>
            </a:r>
            <a:r>
              <a:rPr lang="en-US" sz="1400" spc="75" dirty="0">
                <a:latin typeface="Calibri"/>
                <a:cs typeface="Calibri"/>
              </a:rPr>
              <a:t> 2025</a:t>
            </a:r>
            <a:r>
              <a:rPr sz="1400" spc="75" dirty="0">
                <a:latin typeface="Calibri"/>
                <a:cs typeface="Calibri"/>
              </a:rPr>
              <a:t>,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135" dirty="0">
                <a:latin typeface="Calibri"/>
                <a:cs typeface="Calibri"/>
              </a:rPr>
              <a:t>Gent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Data</a:t>
            </a:r>
            <a:r>
              <a:rPr spc="105" dirty="0"/>
              <a:t> </a:t>
            </a:r>
            <a:r>
              <a:rPr spc="190" dirty="0"/>
              <a:t>availability</a:t>
            </a:r>
            <a:r>
              <a:rPr spc="95" dirty="0"/>
              <a:t> </a:t>
            </a:r>
            <a:r>
              <a:rPr spc="165" dirty="0"/>
              <a:t>policy:</a:t>
            </a:r>
            <a:r>
              <a:rPr spc="100" dirty="0"/>
              <a:t> </a:t>
            </a:r>
            <a:r>
              <a:rPr i="1" spc="335" dirty="0">
                <a:latin typeface="Calibri"/>
                <a:cs typeface="Calibri"/>
              </a:rPr>
              <a:t>as</a:t>
            </a:r>
            <a:r>
              <a:rPr i="1" spc="100" dirty="0">
                <a:latin typeface="Calibri"/>
                <a:cs typeface="Calibri"/>
              </a:rPr>
              <a:t> </a:t>
            </a:r>
            <a:r>
              <a:rPr i="1" spc="375" dirty="0">
                <a:latin typeface="Calibri"/>
                <a:cs typeface="Calibri"/>
              </a:rPr>
              <a:t>open</a:t>
            </a:r>
            <a:r>
              <a:rPr i="1" spc="105" dirty="0">
                <a:latin typeface="Calibri"/>
                <a:cs typeface="Calibri"/>
              </a:rPr>
              <a:t> </a:t>
            </a:r>
            <a:r>
              <a:rPr i="1" spc="335" dirty="0">
                <a:latin typeface="Calibri"/>
                <a:cs typeface="Calibri"/>
              </a:rPr>
              <a:t>as</a:t>
            </a:r>
            <a:r>
              <a:rPr i="1" spc="100" dirty="0">
                <a:latin typeface="Calibri"/>
                <a:cs typeface="Calibri"/>
              </a:rPr>
              <a:t> </a:t>
            </a:r>
            <a:r>
              <a:rPr i="1" spc="225" dirty="0">
                <a:latin typeface="Calibri"/>
                <a:cs typeface="Calibri"/>
              </a:rPr>
              <a:t>possible,</a:t>
            </a:r>
            <a:r>
              <a:rPr i="1" spc="105" dirty="0">
                <a:latin typeface="Calibri"/>
                <a:cs typeface="Calibri"/>
              </a:rPr>
              <a:t> </a:t>
            </a:r>
            <a:r>
              <a:rPr i="1" spc="335" dirty="0">
                <a:latin typeface="Calibri"/>
                <a:cs typeface="Calibri"/>
              </a:rPr>
              <a:t>as</a:t>
            </a:r>
            <a:r>
              <a:rPr i="1" spc="100" dirty="0">
                <a:latin typeface="Calibri"/>
                <a:cs typeface="Calibri"/>
              </a:rPr>
              <a:t> </a:t>
            </a:r>
            <a:r>
              <a:rPr i="1" spc="295" dirty="0">
                <a:latin typeface="Calibri"/>
                <a:cs typeface="Calibri"/>
              </a:rPr>
              <a:t>closed</a:t>
            </a:r>
            <a:r>
              <a:rPr i="1" spc="100" dirty="0">
                <a:latin typeface="Calibri"/>
                <a:cs typeface="Calibri"/>
              </a:rPr>
              <a:t> </a:t>
            </a:r>
            <a:r>
              <a:rPr i="1" spc="335" dirty="0">
                <a:latin typeface="Calibri"/>
                <a:cs typeface="Calibri"/>
              </a:rPr>
              <a:t>as</a:t>
            </a:r>
            <a:r>
              <a:rPr i="1" spc="100" dirty="0">
                <a:latin typeface="Calibri"/>
                <a:cs typeface="Calibri"/>
              </a:rPr>
              <a:t> </a:t>
            </a:r>
            <a:r>
              <a:rPr i="1" spc="295" dirty="0">
                <a:latin typeface="Calibri"/>
                <a:cs typeface="Calibri"/>
              </a:rPr>
              <a:t>necessary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9408" y="2045207"/>
            <a:ext cx="3291840" cy="45750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85875" y="6456172"/>
            <a:ext cx="2378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40" dirty="0">
                <a:solidFill>
                  <a:srgbClr val="7F7F7F"/>
                </a:solidFill>
                <a:latin typeface="Calibri"/>
                <a:cs typeface="Calibri"/>
              </a:rPr>
              <a:t>From</a:t>
            </a:r>
            <a:r>
              <a:rPr sz="10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00" u="sng" spc="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http://aukeherrema.nl</a:t>
            </a:r>
            <a:r>
              <a:rPr sz="1000" u="none" spc="5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000" u="none" spc="9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1000" u="none" spc="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00" u="none" spc="135" dirty="0">
                <a:solidFill>
                  <a:srgbClr val="7F7F7F"/>
                </a:solidFill>
                <a:latin typeface="Calibri"/>
                <a:cs typeface="Calibri"/>
              </a:rPr>
              <a:t>CC-BY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538" y="965707"/>
            <a:ext cx="10239375" cy="344042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170" dirty="0">
                <a:solidFill>
                  <a:srgbClr val="7F7F7F"/>
                </a:solidFill>
                <a:latin typeface="Calibri"/>
                <a:cs typeface="Calibri"/>
              </a:rPr>
              <a:t>Sessions: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175" dirty="0">
                <a:solidFill>
                  <a:srgbClr val="7F7F7F"/>
                </a:solidFill>
                <a:latin typeface="Calibri"/>
                <a:cs typeface="Calibri"/>
              </a:rPr>
              <a:t>“Ethical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legal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10" dirty="0">
                <a:solidFill>
                  <a:srgbClr val="7F7F7F"/>
                </a:solidFill>
                <a:latin typeface="Calibri"/>
                <a:cs typeface="Calibri"/>
              </a:rPr>
              <a:t>constraints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75" dirty="0">
                <a:solidFill>
                  <a:srgbClr val="7F7F7F"/>
                </a:solidFill>
                <a:latin typeface="Calibri"/>
                <a:cs typeface="Calibri"/>
              </a:rPr>
              <a:t>on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the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7F7F7F"/>
                </a:solidFill>
                <a:latin typeface="Calibri"/>
                <a:cs typeface="Calibri"/>
              </a:rPr>
              <a:t>sharing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7F7F7F"/>
                </a:solidFill>
                <a:latin typeface="Calibri"/>
                <a:cs typeface="Calibri"/>
              </a:rPr>
              <a:t>of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personal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7F7F7F"/>
                </a:solidFill>
                <a:latin typeface="Calibri"/>
                <a:cs typeface="Calibri"/>
              </a:rPr>
              <a:t>data”</a:t>
            </a:r>
            <a:endParaRPr sz="2400" dirty="0">
              <a:latin typeface="Calibri"/>
              <a:cs typeface="Calibri"/>
            </a:endParaRPr>
          </a:p>
          <a:p>
            <a:pPr marL="4774565">
              <a:lnSpc>
                <a:spcPct val="100000"/>
              </a:lnSpc>
              <a:spcBef>
                <a:spcPts val="2490"/>
              </a:spcBef>
            </a:pPr>
            <a:r>
              <a:rPr sz="1950" i="1" spc="335" dirty="0">
                <a:latin typeface="Calibri"/>
                <a:cs typeface="Calibri"/>
              </a:rPr>
              <a:t>Open</a:t>
            </a:r>
            <a:r>
              <a:rPr sz="1950" i="1" spc="80" dirty="0">
                <a:latin typeface="Calibri"/>
                <a:cs typeface="Calibri"/>
              </a:rPr>
              <a:t> </a:t>
            </a:r>
            <a:r>
              <a:rPr sz="1950" i="1" spc="190" dirty="0">
                <a:latin typeface="Calibri"/>
                <a:cs typeface="Calibri"/>
              </a:rPr>
              <a:t>Definition</a:t>
            </a:r>
            <a:endParaRPr sz="1950" dirty="0">
              <a:latin typeface="Calibri"/>
              <a:cs typeface="Calibri"/>
            </a:endParaRPr>
          </a:p>
          <a:p>
            <a:pPr marL="4774565" marR="232410">
              <a:lnSpc>
                <a:spcPct val="151100"/>
              </a:lnSpc>
              <a:spcBef>
                <a:spcPts val="45"/>
              </a:spcBef>
            </a:pPr>
            <a:r>
              <a:rPr sz="1800" i="1" spc="190" dirty="0">
                <a:latin typeface="Calibri"/>
                <a:cs typeface="Calibri"/>
              </a:rPr>
              <a:t>“Open</a:t>
            </a:r>
            <a:r>
              <a:rPr sz="1800" i="1" spc="70" dirty="0">
                <a:latin typeface="Calibri"/>
                <a:cs typeface="Calibri"/>
              </a:rPr>
              <a:t> </a:t>
            </a:r>
            <a:r>
              <a:rPr sz="1800" i="1" spc="275" dirty="0">
                <a:latin typeface="Calibri"/>
                <a:cs typeface="Calibri"/>
              </a:rPr>
              <a:t>means</a:t>
            </a:r>
            <a:r>
              <a:rPr sz="1800" i="1" spc="70" dirty="0">
                <a:latin typeface="Calibri"/>
                <a:cs typeface="Calibri"/>
              </a:rPr>
              <a:t> </a:t>
            </a:r>
            <a:r>
              <a:rPr sz="1800" i="1" spc="225" dirty="0">
                <a:latin typeface="Calibri"/>
                <a:cs typeface="Calibri"/>
              </a:rPr>
              <a:t>anyone</a:t>
            </a:r>
            <a:r>
              <a:rPr sz="1800" i="1" spc="65" dirty="0">
                <a:latin typeface="Calibri"/>
                <a:cs typeface="Calibri"/>
              </a:rPr>
              <a:t> </a:t>
            </a:r>
            <a:r>
              <a:rPr sz="1800" i="1" spc="265" dirty="0">
                <a:latin typeface="Calibri"/>
                <a:cs typeface="Calibri"/>
              </a:rPr>
              <a:t>can</a:t>
            </a:r>
            <a:r>
              <a:rPr sz="1800" i="1" spc="70" dirty="0">
                <a:latin typeface="Calibri"/>
                <a:cs typeface="Calibri"/>
              </a:rPr>
              <a:t> </a:t>
            </a:r>
            <a:r>
              <a:rPr sz="1800" i="1" spc="120" dirty="0">
                <a:latin typeface="Calibri"/>
                <a:cs typeface="Calibri"/>
              </a:rPr>
              <a:t>freely</a:t>
            </a:r>
            <a:r>
              <a:rPr sz="1800" i="1" spc="70" dirty="0">
                <a:latin typeface="Calibri"/>
                <a:cs typeface="Calibri"/>
              </a:rPr>
              <a:t> </a:t>
            </a:r>
            <a:r>
              <a:rPr sz="1800" i="1" spc="170" dirty="0">
                <a:latin typeface="Calibri"/>
                <a:cs typeface="Calibri"/>
              </a:rPr>
              <a:t>access,</a:t>
            </a:r>
            <a:r>
              <a:rPr sz="1800" i="1" spc="75" dirty="0">
                <a:latin typeface="Calibri"/>
                <a:cs typeface="Calibri"/>
              </a:rPr>
              <a:t> </a:t>
            </a:r>
            <a:r>
              <a:rPr sz="1800" i="1" spc="110" dirty="0">
                <a:latin typeface="Calibri"/>
                <a:cs typeface="Calibri"/>
              </a:rPr>
              <a:t>use, </a:t>
            </a:r>
            <a:r>
              <a:rPr sz="1800" i="1" spc="150" dirty="0">
                <a:latin typeface="Calibri"/>
                <a:cs typeface="Calibri"/>
              </a:rPr>
              <a:t>modify,</a:t>
            </a:r>
            <a:r>
              <a:rPr sz="1800" i="1" spc="65" dirty="0">
                <a:latin typeface="Calibri"/>
                <a:cs typeface="Calibri"/>
              </a:rPr>
              <a:t> </a:t>
            </a:r>
            <a:r>
              <a:rPr sz="1800" i="1" spc="285" dirty="0">
                <a:latin typeface="Calibri"/>
                <a:cs typeface="Calibri"/>
              </a:rPr>
              <a:t>and</a:t>
            </a:r>
            <a:r>
              <a:rPr sz="1800" i="1" spc="60" dirty="0">
                <a:latin typeface="Calibri"/>
                <a:cs typeface="Calibri"/>
              </a:rPr>
              <a:t> </a:t>
            </a:r>
            <a:r>
              <a:rPr sz="1800" i="1" spc="200" dirty="0">
                <a:latin typeface="Calibri"/>
                <a:cs typeface="Calibri"/>
              </a:rPr>
              <a:t>share</a:t>
            </a:r>
            <a:r>
              <a:rPr sz="1800" i="1" spc="65" dirty="0">
                <a:latin typeface="Calibri"/>
                <a:cs typeface="Calibri"/>
              </a:rPr>
              <a:t> </a:t>
            </a:r>
            <a:r>
              <a:rPr sz="1800" i="1" spc="100" dirty="0">
                <a:latin typeface="Calibri"/>
                <a:cs typeface="Calibri"/>
              </a:rPr>
              <a:t>for</a:t>
            </a:r>
            <a:r>
              <a:rPr sz="1800" i="1" spc="65" dirty="0">
                <a:latin typeface="Calibri"/>
                <a:cs typeface="Calibri"/>
              </a:rPr>
              <a:t> </a:t>
            </a:r>
            <a:r>
              <a:rPr sz="1800" i="1" spc="235" dirty="0">
                <a:latin typeface="Calibri"/>
                <a:cs typeface="Calibri"/>
              </a:rPr>
              <a:t>any</a:t>
            </a:r>
            <a:r>
              <a:rPr sz="1800" i="1" spc="65" dirty="0">
                <a:latin typeface="Calibri"/>
                <a:cs typeface="Calibri"/>
              </a:rPr>
              <a:t> </a:t>
            </a:r>
            <a:r>
              <a:rPr sz="1800" i="1" spc="210" dirty="0">
                <a:latin typeface="Calibri"/>
                <a:cs typeface="Calibri"/>
              </a:rPr>
              <a:t>purpose</a:t>
            </a:r>
            <a:r>
              <a:rPr sz="1800" i="1" spc="60" dirty="0">
                <a:latin typeface="Calibri"/>
                <a:cs typeface="Calibri"/>
              </a:rPr>
              <a:t> </a:t>
            </a:r>
            <a:r>
              <a:rPr sz="1800" i="1" spc="135" dirty="0">
                <a:latin typeface="Calibri"/>
                <a:cs typeface="Calibri"/>
              </a:rPr>
              <a:t>(subject,</a:t>
            </a:r>
            <a:r>
              <a:rPr sz="1800" i="1" spc="70" dirty="0">
                <a:latin typeface="Calibri"/>
                <a:cs typeface="Calibri"/>
              </a:rPr>
              <a:t> </a:t>
            </a:r>
            <a:r>
              <a:rPr sz="1800" i="1" spc="165" dirty="0">
                <a:latin typeface="Calibri"/>
                <a:cs typeface="Calibri"/>
              </a:rPr>
              <a:t>at most,</a:t>
            </a:r>
            <a:r>
              <a:rPr sz="1800" i="1" spc="60" dirty="0">
                <a:latin typeface="Calibri"/>
                <a:cs typeface="Calibri"/>
              </a:rPr>
              <a:t> </a:t>
            </a:r>
            <a:r>
              <a:rPr sz="1800" i="1" spc="145" dirty="0">
                <a:latin typeface="Calibri"/>
                <a:cs typeface="Calibri"/>
              </a:rPr>
              <a:t>to</a:t>
            </a:r>
            <a:r>
              <a:rPr sz="1800" i="1" spc="60" dirty="0">
                <a:latin typeface="Calibri"/>
                <a:cs typeface="Calibri"/>
              </a:rPr>
              <a:t> </a:t>
            </a:r>
            <a:r>
              <a:rPr sz="1800" i="1" spc="200" dirty="0">
                <a:latin typeface="Calibri"/>
                <a:cs typeface="Calibri"/>
              </a:rPr>
              <a:t>requirements</a:t>
            </a:r>
            <a:r>
              <a:rPr sz="1800" i="1" spc="60" dirty="0">
                <a:latin typeface="Calibri"/>
                <a:cs typeface="Calibri"/>
              </a:rPr>
              <a:t> </a:t>
            </a:r>
            <a:r>
              <a:rPr sz="1800" i="1" spc="190" dirty="0">
                <a:latin typeface="Calibri"/>
                <a:cs typeface="Calibri"/>
              </a:rPr>
              <a:t>that</a:t>
            </a:r>
            <a:r>
              <a:rPr sz="1800" i="1" spc="60" dirty="0">
                <a:latin typeface="Calibri"/>
                <a:cs typeface="Calibri"/>
              </a:rPr>
              <a:t> </a:t>
            </a:r>
            <a:r>
              <a:rPr sz="1800" i="1" spc="160" dirty="0">
                <a:latin typeface="Calibri"/>
                <a:cs typeface="Calibri"/>
              </a:rPr>
              <a:t>preserve </a:t>
            </a:r>
            <a:r>
              <a:rPr sz="1800" i="1" spc="220" dirty="0">
                <a:latin typeface="Calibri"/>
                <a:cs typeface="Calibri"/>
              </a:rPr>
              <a:t>provenance</a:t>
            </a:r>
            <a:r>
              <a:rPr sz="1800" i="1" spc="50" dirty="0">
                <a:latin typeface="Calibri"/>
                <a:cs typeface="Calibri"/>
              </a:rPr>
              <a:t> </a:t>
            </a:r>
            <a:r>
              <a:rPr sz="1800" i="1" spc="285" dirty="0">
                <a:latin typeface="Calibri"/>
                <a:cs typeface="Calibri"/>
              </a:rPr>
              <a:t>and</a:t>
            </a:r>
            <a:r>
              <a:rPr sz="1800" i="1" spc="50" dirty="0">
                <a:latin typeface="Calibri"/>
                <a:cs typeface="Calibri"/>
              </a:rPr>
              <a:t> </a:t>
            </a:r>
            <a:r>
              <a:rPr sz="1800" i="1" spc="155" dirty="0">
                <a:latin typeface="Calibri"/>
                <a:cs typeface="Calibri"/>
              </a:rPr>
              <a:t>openness).</a:t>
            </a:r>
            <a:endParaRPr sz="18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50"/>
              </a:spcBef>
            </a:pPr>
            <a:r>
              <a:rPr sz="1000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cs typeface="Verdana"/>
              </a:rPr>
              <a:t>From</a:t>
            </a:r>
            <a:r>
              <a:rPr sz="1000" i="1" u="sng" spc="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cs typeface="Verdana"/>
              </a:rPr>
              <a:t> </a:t>
            </a:r>
            <a:r>
              <a:rPr sz="1000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cs typeface="Verdana"/>
              </a:rPr>
              <a:t>Open</a:t>
            </a:r>
            <a:r>
              <a:rPr sz="1000" i="1" u="sng" spc="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cs typeface="Verdana"/>
              </a:rPr>
              <a:t> </a:t>
            </a:r>
            <a:r>
              <a:rPr sz="1000" i="1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cs typeface="Verdana"/>
              </a:rPr>
              <a:t>Definition</a:t>
            </a:r>
            <a:endParaRPr sz="1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714" y="1122631"/>
              <a:ext cx="7772400" cy="27493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951" y="1117868"/>
              <a:ext cx="7781925" cy="2759075"/>
            </a:xfrm>
            <a:custGeom>
              <a:avLst/>
              <a:gdLst/>
              <a:ahLst/>
              <a:cxnLst/>
              <a:rect l="l" t="t" r="r" b="b"/>
              <a:pathLst>
                <a:path w="7781925" h="2759075">
                  <a:moveTo>
                    <a:pt x="0" y="0"/>
                  </a:moveTo>
                  <a:lnTo>
                    <a:pt x="7781925" y="0"/>
                  </a:lnTo>
                  <a:lnTo>
                    <a:pt x="7781925" y="2758866"/>
                  </a:lnTo>
                  <a:lnTo>
                    <a:pt x="0" y="275886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42770" y="3871972"/>
            <a:ext cx="7772398" cy="27590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38008" y="3871971"/>
            <a:ext cx="7781925" cy="2616101"/>
          </a:xfrm>
          <a:prstGeom prst="rect">
            <a:avLst/>
          </a:prstGeom>
          <a:ln w="9525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 marL="3401695">
              <a:lnSpc>
                <a:spcPct val="100000"/>
              </a:lnSpc>
            </a:pPr>
            <a:r>
              <a:rPr sz="1000" spc="70" dirty="0">
                <a:latin typeface="Calibri"/>
                <a:cs typeface="Calibri"/>
              </a:rPr>
              <a:t>https://</a:t>
            </a:r>
            <a:r>
              <a:rPr sz="1000" spc="70" dirty="0">
                <a:latin typeface="Calibri"/>
                <a:cs typeface="Calibri"/>
                <a:hlinkClick r:id="rId5"/>
              </a:rPr>
              <a:t>www.nature.com/nature/for-authors/initial-</a:t>
            </a:r>
            <a:r>
              <a:rPr sz="1000" spc="100" dirty="0">
                <a:latin typeface="Calibri"/>
                <a:cs typeface="Calibri"/>
                <a:hlinkClick r:id="rId5"/>
              </a:rPr>
              <a:t>submission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Journals:</a:t>
            </a:r>
            <a:r>
              <a:rPr spc="105" dirty="0"/>
              <a:t> </a:t>
            </a:r>
            <a:r>
              <a:rPr spc="320" dirty="0"/>
              <a:t>no</a:t>
            </a:r>
            <a:r>
              <a:rPr spc="100" dirty="0"/>
              <a:t> </a:t>
            </a:r>
            <a:r>
              <a:rPr spc="225" dirty="0"/>
              <a:t>available</a:t>
            </a:r>
            <a:r>
              <a:rPr spc="105" dirty="0"/>
              <a:t> </a:t>
            </a:r>
            <a:r>
              <a:rPr spc="204" dirty="0"/>
              <a:t>data,</a:t>
            </a:r>
            <a:r>
              <a:rPr spc="105" dirty="0"/>
              <a:t> </a:t>
            </a:r>
            <a:r>
              <a:rPr spc="320" dirty="0"/>
              <a:t>no</a:t>
            </a:r>
            <a:r>
              <a:rPr spc="100" dirty="0"/>
              <a:t> </a:t>
            </a:r>
            <a:r>
              <a:rPr spc="290" dirty="0"/>
              <a:t>paper</a:t>
            </a:r>
          </a:p>
        </p:txBody>
      </p:sp>
      <p:sp>
        <p:nvSpPr>
          <p:cNvPr id="9" name="object 9"/>
          <p:cNvSpPr/>
          <p:nvPr/>
        </p:nvSpPr>
        <p:spPr>
          <a:xfrm>
            <a:off x="1467493" y="2466108"/>
            <a:ext cx="2341880" cy="0"/>
          </a:xfrm>
          <a:custGeom>
            <a:avLst/>
            <a:gdLst/>
            <a:ahLst/>
            <a:cxnLst/>
            <a:rect l="l" t="t" r="r" b="b"/>
            <a:pathLst>
              <a:path w="2341879">
                <a:moveTo>
                  <a:pt x="0" y="0"/>
                </a:moveTo>
                <a:lnTo>
                  <a:pt x="2341418" y="1"/>
                </a:lnTo>
              </a:path>
            </a:pathLst>
          </a:custGeom>
          <a:ln w="25400">
            <a:solidFill>
              <a:srgbClr val="ED822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2279576" y="4919516"/>
            <a:ext cx="7464425" cy="302895"/>
            <a:chOff x="2279576" y="4919516"/>
            <a:chExt cx="7464425" cy="302895"/>
          </a:xfrm>
        </p:grpSpPr>
        <p:sp>
          <p:nvSpPr>
            <p:cNvPr id="11" name="object 11"/>
            <p:cNvSpPr/>
            <p:nvPr/>
          </p:nvSpPr>
          <p:spPr>
            <a:xfrm>
              <a:off x="4925291" y="4932216"/>
              <a:ext cx="4819015" cy="0"/>
            </a:xfrm>
            <a:custGeom>
              <a:avLst/>
              <a:gdLst/>
              <a:ahLst/>
              <a:cxnLst/>
              <a:rect l="l" t="t" r="r" b="b"/>
              <a:pathLst>
                <a:path w="4819015">
                  <a:moveTo>
                    <a:pt x="0" y="0"/>
                  </a:moveTo>
                  <a:lnTo>
                    <a:pt x="4818413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79576" y="5209307"/>
              <a:ext cx="2157730" cy="0"/>
            </a:xfrm>
            <a:custGeom>
              <a:avLst/>
              <a:gdLst/>
              <a:ahLst/>
              <a:cxnLst/>
              <a:rect l="l" t="t" r="r" b="b"/>
              <a:pathLst>
                <a:path w="2157729">
                  <a:moveTo>
                    <a:pt x="0" y="0"/>
                  </a:moveTo>
                  <a:lnTo>
                    <a:pt x="2157351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Journals:</a:t>
            </a:r>
            <a:r>
              <a:rPr spc="105" dirty="0"/>
              <a:t> </a:t>
            </a:r>
            <a:r>
              <a:rPr spc="320" dirty="0"/>
              <a:t>no</a:t>
            </a:r>
            <a:r>
              <a:rPr spc="100" dirty="0"/>
              <a:t> </a:t>
            </a:r>
            <a:r>
              <a:rPr spc="225" dirty="0"/>
              <a:t>available</a:t>
            </a:r>
            <a:r>
              <a:rPr spc="105" dirty="0"/>
              <a:t> </a:t>
            </a:r>
            <a:r>
              <a:rPr spc="204" dirty="0"/>
              <a:t>data,</a:t>
            </a:r>
            <a:r>
              <a:rPr spc="105" dirty="0"/>
              <a:t> </a:t>
            </a:r>
            <a:r>
              <a:rPr spc="320" dirty="0"/>
              <a:t>no</a:t>
            </a:r>
            <a:r>
              <a:rPr spc="100" dirty="0"/>
              <a:t> </a:t>
            </a:r>
            <a:r>
              <a:rPr spc="290" dirty="0"/>
              <a:t>paper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7546" y="1207859"/>
            <a:ext cx="7444105" cy="2475865"/>
            <a:chOff x="507546" y="1207859"/>
            <a:chExt cx="7444105" cy="24758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070" y="1217383"/>
              <a:ext cx="7425044" cy="2456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2308" y="1212621"/>
              <a:ext cx="7434580" cy="2466340"/>
            </a:xfrm>
            <a:custGeom>
              <a:avLst/>
              <a:gdLst/>
              <a:ahLst/>
              <a:cxnLst/>
              <a:rect l="l" t="t" r="r" b="b"/>
              <a:pathLst>
                <a:path w="7434580" h="2466340">
                  <a:moveTo>
                    <a:pt x="0" y="0"/>
                  </a:moveTo>
                  <a:lnTo>
                    <a:pt x="7434570" y="0"/>
                  </a:lnTo>
                  <a:lnTo>
                    <a:pt x="7434570" y="2466069"/>
                  </a:lnTo>
                  <a:lnTo>
                    <a:pt x="0" y="24660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03854" y="3795031"/>
            <a:ext cx="9083040" cy="1421765"/>
            <a:chOff x="2503854" y="3795031"/>
            <a:chExt cx="9083040" cy="142176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3379" y="3804556"/>
              <a:ext cx="9063577" cy="14023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08617" y="3799794"/>
              <a:ext cx="9073515" cy="1412240"/>
            </a:xfrm>
            <a:custGeom>
              <a:avLst/>
              <a:gdLst/>
              <a:ahLst/>
              <a:cxnLst/>
              <a:rect l="l" t="t" r="r" b="b"/>
              <a:pathLst>
                <a:path w="9073515" h="1412239">
                  <a:moveTo>
                    <a:pt x="0" y="0"/>
                  </a:moveTo>
                  <a:lnTo>
                    <a:pt x="9073102" y="0"/>
                  </a:lnTo>
                  <a:lnTo>
                    <a:pt x="9073102" y="1411912"/>
                  </a:lnTo>
                  <a:lnTo>
                    <a:pt x="0" y="141191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813348" y="5211706"/>
            <a:ext cx="2768600" cy="271145"/>
          </a:xfrm>
          <a:prstGeom prst="rect">
            <a:avLst/>
          </a:prstGeom>
          <a:ln w="9525">
            <a:solidFill>
              <a:srgbClr val="7F7F7F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560"/>
              </a:spcBef>
            </a:pPr>
            <a:r>
              <a:rPr sz="1000" spc="65" dirty="0">
                <a:latin typeface="Calibri"/>
                <a:cs typeface="Calibri"/>
              </a:rPr>
              <a:t>https://</a:t>
            </a:r>
            <a:r>
              <a:rPr sz="1000" spc="65" dirty="0">
                <a:latin typeface="Calibri"/>
                <a:cs typeface="Calibri"/>
                <a:hlinkClick r:id="rId5"/>
              </a:rPr>
              <a:t>www.cell.com/star-</a:t>
            </a:r>
            <a:r>
              <a:rPr sz="1000" spc="95" dirty="0">
                <a:latin typeface="Calibri"/>
                <a:cs typeface="Calibri"/>
                <a:hlinkClick r:id="rId5"/>
              </a:rPr>
              <a:t>authors-</a:t>
            </a:r>
            <a:r>
              <a:rPr sz="1000" spc="105" dirty="0">
                <a:latin typeface="Calibri"/>
                <a:cs typeface="Calibri"/>
                <a:hlinkClick r:id="rId5"/>
              </a:rPr>
              <a:t>guide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2202" y="1157758"/>
              <a:ext cx="7772400" cy="13472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57440" y="1152996"/>
              <a:ext cx="7781925" cy="1356995"/>
            </a:xfrm>
            <a:custGeom>
              <a:avLst/>
              <a:gdLst/>
              <a:ahLst/>
              <a:cxnLst/>
              <a:rect l="l" t="t" r="r" b="b"/>
              <a:pathLst>
                <a:path w="7781925" h="1356995">
                  <a:moveTo>
                    <a:pt x="0" y="0"/>
                  </a:moveTo>
                  <a:lnTo>
                    <a:pt x="7781925" y="0"/>
                  </a:lnTo>
                  <a:lnTo>
                    <a:pt x="7781925" y="1356741"/>
                  </a:lnTo>
                  <a:lnTo>
                    <a:pt x="0" y="135674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7407133" y="2504974"/>
              <a:ext cx="4527550" cy="246379"/>
            </a:xfrm>
            <a:custGeom>
              <a:avLst/>
              <a:gdLst/>
              <a:ahLst/>
              <a:cxnLst/>
              <a:rect l="l" t="t" r="r" b="b"/>
              <a:pathLst>
                <a:path w="4527550" h="246380">
                  <a:moveTo>
                    <a:pt x="0" y="0"/>
                  </a:moveTo>
                  <a:lnTo>
                    <a:pt x="4527469" y="0"/>
                  </a:lnTo>
                  <a:lnTo>
                    <a:pt x="4527469" y="246221"/>
                  </a:lnTo>
                  <a:lnTo>
                    <a:pt x="0" y="2462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11896" y="2539491"/>
            <a:ext cx="45231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100"/>
              </a:spcBef>
            </a:pPr>
            <a:r>
              <a:rPr sz="1000" spc="75" dirty="0">
                <a:latin typeface="Calibri"/>
                <a:cs typeface="Calibri"/>
              </a:rPr>
              <a:t>https://</a:t>
            </a:r>
            <a:r>
              <a:rPr sz="1000" spc="75" dirty="0">
                <a:latin typeface="Calibri"/>
                <a:cs typeface="Calibri"/>
                <a:hlinkClick r:id="rId4"/>
              </a:rPr>
              <a:t>www.science.org/content/page/science-</a:t>
            </a:r>
            <a:r>
              <a:rPr sz="1000" spc="90" dirty="0">
                <a:latin typeface="Calibri"/>
                <a:cs typeface="Calibri"/>
                <a:hlinkClick r:id="rId4"/>
              </a:rPr>
              <a:t>information-</a:t>
            </a:r>
            <a:r>
              <a:rPr sz="1000" spc="85" dirty="0">
                <a:latin typeface="Calibri"/>
                <a:cs typeface="Calibri"/>
                <a:hlinkClick r:id="rId4"/>
              </a:rPr>
              <a:t>authors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84877" y="6335462"/>
            <a:ext cx="2449830" cy="246379"/>
          </a:xfrm>
          <a:custGeom>
            <a:avLst/>
            <a:gdLst/>
            <a:ahLst/>
            <a:cxnLst/>
            <a:rect l="l" t="t" r="r" b="b"/>
            <a:pathLst>
              <a:path w="2449829" h="246379">
                <a:moveTo>
                  <a:pt x="0" y="0"/>
                </a:moveTo>
                <a:lnTo>
                  <a:pt x="2449285" y="0"/>
                </a:lnTo>
                <a:lnTo>
                  <a:pt x="24492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989640" y="6367779"/>
            <a:ext cx="24447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100"/>
              </a:spcBef>
            </a:pPr>
            <a:r>
              <a:rPr sz="1000" spc="55" dirty="0">
                <a:latin typeface="Calibri"/>
                <a:cs typeface="Calibri"/>
              </a:rPr>
              <a:t>https://</a:t>
            </a:r>
            <a:r>
              <a:rPr sz="1000" spc="55" dirty="0">
                <a:latin typeface="Calibri"/>
                <a:cs typeface="Calibri"/>
                <a:hlinkClick r:id="rId5"/>
              </a:rPr>
              <a:t>www.cell.com/cell/authors</a:t>
            </a:r>
            <a:endParaRPr sz="10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2238" y="2107045"/>
            <a:ext cx="10708640" cy="4237990"/>
            <a:chOff x="652238" y="2107045"/>
            <a:chExt cx="10708640" cy="423799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762" y="2868221"/>
              <a:ext cx="7772399" cy="34672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7000" y="2863458"/>
              <a:ext cx="7781925" cy="3477260"/>
            </a:xfrm>
            <a:custGeom>
              <a:avLst/>
              <a:gdLst/>
              <a:ahLst/>
              <a:cxnLst/>
              <a:rect l="l" t="t" r="r" b="b"/>
              <a:pathLst>
                <a:path w="7781925" h="3477260">
                  <a:moveTo>
                    <a:pt x="0" y="0"/>
                  </a:moveTo>
                  <a:lnTo>
                    <a:pt x="7781925" y="0"/>
                  </a:lnTo>
                  <a:lnTo>
                    <a:pt x="7781925" y="3476766"/>
                  </a:lnTo>
                  <a:lnTo>
                    <a:pt x="0" y="347676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599117" y="2119745"/>
              <a:ext cx="5761990" cy="0"/>
            </a:xfrm>
            <a:custGeom>
              <a:avLst/>
              <a:gdLst/>
              <a:ahLst/>
              <a:cxnLst/>
              <a:rect l="l" t="t" r="r" b="b"/>
              <a:pathLst>
                <a:path w="5761990">
                  <a:moveTo>
                    <a:pt x="0" y="0"/>
                  </a:moveTo>
                  <a:lnTo>
                    <a:pt x="5761609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521243" y="3957631"/>
              <a:ext cx="5761990" cy="0"/>
            </a:xfrm>
            <a:custGeom>
              <a:avLst/>
              <a:gdLst/>
              <a:ahLst/>
              <a:cxnLst/>
              <a:rect l="l" t="t" r="r" b="b"/>
              <a:pathLst>
                <a:path w="5761990">
                  <a:moveTo>
                    <a:pt x="0" y="0"/>
                  </a:moveTo>
                  <a:lnTo>
                    <a:pt x="5761609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89967" y="4539520"/>
              <a:ext cx="5761990" cy="0"/>
            </a:xfrm>
            <a:custGeom>
              <a:avLst/>
              <a:gdLst/>
              <a:ahLst/>
              <a:cxnLst/>
              <a:rect l="l" t="t" r="r" b="b"/>
              <a:pathLst>
                <a:path w="5761990">
                  <a:moveTo>
                    <a:pt x="0" y="0"/>
                  </a:moveTo>
                  <a:lnTo>
                    <a:pt x="5761609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140343" y="4927450"/>
              <a:ext cx="2341880" cy="0"/>
            </a:xfrm>
            <a:custGeom>
              <a:avLst/>
              <a:gdLst/>
              <a:ahLst/>
              <a:cxnLst/>
              <a:rect l="l" t="t" r="r" b="b"/>
              <a:pathLst>
                <a:path w="2341879">
                  <a:moveTo>
                    <a:pt x="0" y="0"/>
                  </a:moveTo>
                  <a:lnTo>
                    <a:pt x="2341418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61762" y="5343086"/>
              <a:ext cx="2341880" cy="0"/>
            </a:xfrm>
            <a:custGeom>
              <a:avLst/>
              <a:gdLst/>
              <a:ahLst/>
              <a:cxnLst/>
              <a:rect l="l" t="t" r="r" b="b"/>
              <a:pathLst>
                <a:path w="2341880">
                  <a:moveTo>
                    <a:pt x="0" y="0"/>
                  </a:moveTo>
                  <a:lnTo>
                    <a:pt x="2341418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2746" y="5135267"/>
              <a:ext cx="2341880" cy="0"/>
            </a:xfrm>
            <a:custGeom>
              <a:avLst/>
              <a:gdLst/>
              <a:ahLst/>
              <a:cxnLst/>
              <a:rect l="l" t="t" r="r" b="b"/>
              <a:pathLst>
                <a:path w="2341879">
                  <a:moveTo>
                    <a:pt x="0" y="0"/>
                  </a:moveTo>
                  <a:lnTo>
                    <a:pt x="2341418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815655" y="5703304"/>
              <a:ext cx="2341880" cy="0"/>
            </a:xfrm>
            <a:custGeom>
              <a:avLst/>
              <a:gdLst/>
              <a:ahLst/>
              <a:cxnLst/>
              <a:rect l="l" t="t" r="r" b="b"/>
              <a:pathLst>
                <a:path w="2341879">
                  <a:moveTo>
                    <a:pt x="0" y="0"/>
                  </a:moveTo>
                  <a:lnTo>
                    <a:pt x="2341418" y="1"/>
                  </a:lnTo>
                </a:path>
              </a:pathLst>
            </a:custGeom>
            <a:ln w="25400">
              <a:solidFill>
                <a:srgbClr val="ED822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434164" y="4889350"/>
              <a:ext cx="612775" cy="76200"/>
            </a:xfrm>
            <a:custGeom>
              <a:avLst/>
              <a:gdLst/>
              <a:ahLst/>
              <a:cxnLst/>
              <a:rect l="l" t="t" r="r" b="b"/>
              <a:pathLst>
                <a:path w="612775" h="76200">
                  <a:moveTo>
                    <a:pt x="76200" y="0"/>
                  </a:moveTo>
                  <a:lnTo>
                    <a:pt x="0" y="38101"/>
                  </a:lnTo>
                  <a:lnTo>
                    <a:pt x="76200" y="76200"/>
                  </a:lnTo>
                  <a:lnTo>
                    <a:pt x="76200" y="41275"/>
                  </a:lnTo>
                  <a:lnTo>
                    <a:pt x="63500" y="41275"/>
                  </a:lnTo>
                  <a:lnTo>
                    <a:pt x="63500" y="34925"/>
                  </a:lnTo>
                  <a:lnTo>
                    <a:pt x="76200" y="34925"/>
                  </a:lnTo>
                  <a:lnTo>
                    <a:pt x="76200" y="0"/>
                  </a:lnTo>
                  <a:close/>
                </a:path>
                <a:path w="612775" h="76200">
                  <a:moveTo>
                    <a:pt x="76200" y="34925"/>
                  </a:moveTo>
                  <a:lnTo>
                    <a:pt x="63500" y="34925"/>
                  </a:lnTo>
                  <a:lnTo>
                    <a:pt x="63500" y="41275"/>
                  </a:lnTo>
                  <a:lnTo>
                    <a:pt x="76200" y="41275"/>
                  </a:lnTo>
                  <a:lnTo>
                    <a:pt x="76200" y="34925"/>
                  </a:lnTo>
                  <a:close/>
                </a:path>
                <a:path w="612775" h="76200">
                  <a:moveTo>
                    <a:pt x="612159" y="34925"/>
                  </a:moveTo>
                  <a:lnTo>
                    <a:pt x="76200" y="34925"/>
                  </a:lnTo>
                  <a:lnTo>
                    <a:pt x="76200" y="41275"/>
                  </a:lnTo>
                  <a:lnTo>
                    <a:pt x="612159" y="41275"/>
                  </a:lnTo>
                  <a:lnTo>
                    <a:pt x="612159" y="34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Journals</a:t>
            </a:r>
            <a:r>
              <a:rPr spc="100" dirty="0"/>
              <a:t> </a:t>
            </a:r>
            <a:r>
              <a:rPr spc="265" dirty="0"/>
              <a:t>request</a:t>
            </a:r>
            <a:r>
              <a:rPr spc="105" dirty="0"/>
              <a:t> </a:t>
            </a:r>
            <a:r>
              <a:rPr spc="350" dirty="0"/>
              <a:t>FAIR</a:t>
            </a:r>
            <a:r>
              <a:rPr spc="100" dirty="0"/>
              <a:t> </a:t>
            </a:r>
            <a:r>
              <a:rPr spc="270" dirty="0"/>
              <a:t>data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110775" y="4780251"/>
            <a:ext cx="69405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229" dirty="0">
                <a:latin typeface="Calibri"/>
                <a:cs typeface="Calibri"/>
              </a:rPr>
              <a:t>FAIR?</a:t>
            </a:r>
            <a:endParaRPr sz="17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50" dirty="0"/>
              <a:t>FAIR</a:t>
            </a:r>
            <a:r>
              <a:rPr spc="95" dirty="0"/>
              <a:t> </a:t>
            </a:r>
            <a:r>
              <a:rPr spc="240" dirty="0"/>
              <a:t>principles</a:t>
            </a:r>
            <a:r>
              <a:rPr spc="105" dirty="0"/>
              <a:t> </a:t>
            </a:r>
            <a:r>
              <a:rPr spc="145" dirty="0"/>
              <a:t>for</a:t>
            </a:r>
            <a:r>
              <a:rPr spc="100" dirty="0"/>
              <a:t> </a:t>
            </a:r>
            <a:r>
              <a:rPr spc="290" dirty="0"/>
              <a:t>data</a:t>
            </a:r>
            <a:r>
              <a:rPr spc="110" dirty="0"/>
              <a:t> </a:t>
            </a:r>
            <a:r>
              <a:rPr spc="370" dirty="0"/>
              <a:t>and</a:t>
            </a:r>
            <a:r>
              <a:rPr spc="100" dirty="0"/>
              <a:t> </a:t>
            </a:r>
            <a:r>
              <a:rPr spc="315" dirty="0"/>
              <a:t>metadata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03477" y="1770782"/>
            <a:ext cx="5675630" cy="1938020"/>
            <a:chOff x="3303477" y="1770782"/>
            <a:chExt cx="5675630" cy="19380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0127" y="1780031"/>
              <a:ext cx="5559552" cy="19202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8239" y="1775545"/>
              <a:ext cx="5666105" cy="1928495"/>
            </a:xfrm>
            <a:custGeom>
              <a:avLst/>
              <a:gdLst/>
              <a:ahLst/>
              <a:cxnLst/>
              <a:rect l="l" t="t" r="r" b="b"/>
              <a:pathLst>
                <a:path w="5666105" h="1928495">
                  <a:moveTo>
                    <a:pt x="0" y="0"/>
                  </a:moveTo>
                  <a:lnTo>
                    <a:pt x="5666041" y="0"/>
                  </a:lnTo>
                  <a:lnTo>
                    <a:pt x="5666041" y="1928039"/>
                  </a:lnTo>
                  <a:lnTo>
                    <a:pt x="0" y="192803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05271" y="1817751"/>
            <a:ext cx="180340" cy="184340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00" spc="130" dirty="0">
                <a:solidFill>
                  <a:srgbClr val="999999"/>
                </a:solidFill>
                <a:latin typeface="Calibri"/>
                <a:cs typeface="Calibri"/>
              </a:rPr>
              <a:t>Sangya</a:t>
            </a:r>
            <a:r>
              <a:rPr sz="1000" spc="4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000" spc="95" dirty="0">
                <a:solidFill>
                  <a:srgbClr val="999999"/>
                </a:solidFill>
                <a:latin typeface="Calibri"/>
                <a:cs typeface="Calibri"/>
              </a:rPr>
              <a:t>Pundir,</a:t>
            </a:r>
            <a:r>
              <a:rPr sz="1000" spc="4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000" spc="170" dirty="0">
                <a:solidFill>
                  <a:srgbClr val="999999"/>
                </a:solidFill>
                <a:latin typeface="Calibri"/>
                <a:cs typeface="Calibri"/>
              </a:rPr>
              <a:t>CC</a:t>
            </a:r>
            <a:r>
              <a:rPr sz="1000" spc="3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000" spc="130" dirty="0">
                <a:solidFill>
                  <a:srgbClr val="999999"/>
                </a:solidFill>
                <a:latin typeface="Calibri"/>
                <a:cs typeface="Calibri"/>
              </a:rPr>
              <a:t>BY-SA</a:t>
            </a:r>
            <a:r>
              <a:rPr sz="1000" spc="3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000" spc="50" dirty="0">
                <a:solidFill>
                  <a:srgbClr val="999999"/>
                </a:solidFill>
                <a:latin typeface="Calibri"/>
                <a:cs typeface="Calibri"/>
              </a:rPr>
              <a:t>4.0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4503" y="1524508"/>
            <a:ext cx="24218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sz="1000" u="sng" spc="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www.go-</a:t>
            </a:r>
            <a:r>
              <a:rPr sz="1000" u="sng" spc="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fair.org/fair-</a:t>
            </a:r>
            <a:r>
              <a:rPr sz="1000" u="sng" spc="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principles/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310" y="4371340"/>
            <a:ext cx="2339340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140" dirty="0">
                <a:latin typeface="Calibri"/>
                <a:cs typeface="Calibri"/>
              </a:rPr>
              <a:t>Metadata</a:t>
            </a:r>
            <a:endParaRPr sz="1600" dirty="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145" dirty="0">
                <a:latin typeface="Calibri"/>
                <a:cs typeface="Calibri"/>
              </a:rPr>
              <a:t>keywords</a:t>
            </a:r>
            <a:endParaRPr sz="1600" dirty="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</a:tabLst>
            </a:pPr>
            <a:r>
              <a:rPr sz="1600" spc="95" dirty="0">
                <a:latin typeface="Calibri"/>
                <a:cs typeface="Calibri"/>
              </a:rPr>
              <a:t>identifiers</a:t>
            </a:r>
            <a:endParaRPr sz="1600" dirty="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65"/>
              </a:spcBef>
              <a:buFont typeface="Arial"/>
              <a:buChar char="•"/>
              <a:tabLst>
                <a:tab pos="298450" algn="l"/>
              </a:tabLst>
            </a:pPr>
            <a:r>
              <a:rPr sz="1600" spc="195" dirty="0">
                <a:latin typeface="Calibri"/>
                <a:cs typeface="Calibri"/>
              </a:rPr>
              <a:t>machine-</a:t>
            </a:r>
            <a:r>
              <a:rPr sz="1600" spc="135" dirty="0">
                <a:latin typeface="Calibri"/>
                <a:cs typeface="Calibri"/>
              </a:rPr>
              <a:t>actionable </a:t>
            </a:r>
            <a:r>
              <a:rPr sz="1600" spc="140" dirty="0">
                <a:latin typeface="Calibri"/>
                <a:cs typeface="Calibri"/>
              </a:rPr>
              <a:t>(SEO,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95" dirty="0">
                <a:latin typeface="Calibri"/>
                <a:cs typeface="Calibri"/>
              </a:rPr>
              <a:t>etc)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0043" y="4371340"/>
            <a:ext cx="18097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70" dirty="0">
                <a:latin typeface="Calibri"/>
                <a:cs typeface="Calibri"/>
              </a:rPr>
              <a:t>Access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150" dirty="0">
                <a:latin typeface="Calibri"/>
                <a:cs typeface="Calibri"/>
              </a:rPr>
              <a:t>procedure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70043" y="4599940"/>
            <a:ext cx="1842770" cy="101917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Calibri"/>
                <a:cs typeface="Calibri"/>
              </a:rPr>
              <a:t>e.g.,</a:t>
            </a:r>
            <a:r>
              <a:rPr sz="1600" spc="285" dirty="0">
                <a:latin typeface="Calibri"/>
                <a:cs typeface="Calibri"/>
              </a:rPr>
              <a:t> </a:t>
            </a:r>
            <a:r>
              <a:rPr sz="1600" spc="240" dirty="0">
                <a:latin typeface="Calibri"/>
                <a:cs typeface="Calibri"/>
              </a:rPr>
              <a:t>DAC</a:t>
            </a:r>
            <a:endParaRPr sz="1600" dirty="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175"/>
              </a:spcBef>
              <a:buFont typeface="Arial"/>
              <a:buChar char="•"/>
              <a:tabLst>
                <a:tab pos="298450" algn="l"/>
              </a:tabLst>
            </a:pPr>
            <a:r>
              <a:rPr sz="1600" spc="120" dirty="0">
                <a:latin typeface="Calibri"/>
                <a:cs typeface="Calibri"/>
              </a:rPr>
              <a:t>authentication, </a:t>
            </a:r>
            <a:r>
              <a:rPr sz="1600" spc="110" dirty="0">
                <a:latin typeface="Calibri"/>
                <a:cs typeface="Calibri"/>
              </a:rPr>
              <a:t>identification</a:t>
            </a:r>
            <a:endParaRPr sz="1600" dirty="0">
              <a:latin typeface="Calibri"/>
              <a:cs typeface="Calibri"/>
            </a:endParaRPr>
          </a:p>
          <a:p>
            <a:pPr marL="297815" indent="-285115">
              <a:lnSpc>
                <a:spcPts val="183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-50" dirty="0">
                <a:latin typeface="Calibri"/>
                <a:cs typeface="Calibri"/>
              </a:rPr>
              <a:t>…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5668" y="4371340"/>
            <a:ext cx="153860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191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600" spc="160" dirty="0">
                <a:latin typeface="Calibri"/>
                <a:cs typeface="Calibri"/>
              </a:rPr>
              <a:t>Standards</a:t>
            </a:r>
            <a:endParaRPr sz="1600" dirty="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145" dirty="0">
                <a:latin typeface="Calibri"/>
                <a:cs typeface="Calibri"/>
              </a:rPr>
              <a:t>Ontologies</a:t>
            </a:r>
            <a:endParaRPr sz="1600" dirty="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175"/>
              </a:spcBef>
              <a:buChar char="•"/>
              <a:tabLst>
                <a:tab pos="298450" algn="l"/>
              </a:tabLst>
            </a:pPr>
            <a:r>
              <a:rPr sz="1600" spc="155" dirty="0">
                <a:latin typeface="Calibri"/>
                <a:cs typeface="Calibri"/>
              </a:rPr>
              <a:t>For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220" dirty="0">
                <a:latin typeface="Calibri"/>
                <a:cs typeface="Calibri"/>
              </a:rPr>
              <a:t>humans </a:t>
            </a:r>
            <a:r>
              <a:rPr sz="1600" spc="180" dirty="0">
                <a:latin typeface="Calibri"/>
                <a:cs typeface="Calibri"/>
              </a:rPr>
              <a:t>and </a:t>
            </a:r>
            <a:r>
              <a:rPr sz="1600" spc="185" dirty="0">
                <a:latin typeface="Calibri"/>
                <a:cs typeface="Calibri"/>
              </a:rPr>
              <a:t>machines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23843" y="4371340"/>
            <a:ext cx="192278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191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600" spc="175" dirty="0">
                <a:latin typeface="Calibri"/>
                <a:cs typeface="Calibri"/>
              </a:rPr>
              <a:t>Documentation</a:t>
            </a:r>
            <a:endParaRPr sz="1600" dirty="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165" dirty="0">
                <a:latin typeface="Calibri"/>
                <a:cs typeface="Calibri"/>
              </a:rPr>
              <a:t>Licence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71700" y="3694366"/>
            <a:ext cx="1732914" cy="666115"/>
          </a:xfrm>
          <a:custGeom>
            <a:avLst/>
            <a:gdLst/>
            <a:ahLst/>
            <a:cxnLst/>
            <a:rect l="l" t="t" r="r" b="b"/>
            <a:pathLst>
              <a:path w="1732914" h="666114">
                <a:moveTo>
                  <a:pt x="57848" y="594814"/>
                </a:moveTo>
                <a:lnTo>
                  <a:pt x="0" y="657357"/>
                </a:lnTo>
                <a:lnTo>
                  <a:pt x="84743" y="666109"/>
                </a:lnTo>
                <a:lnTo>
                  <a:pt x="74668" y="639401"/>
                </a:lnTo>
                <a:lnTo>
                  <a:pt x="61093" y="639401"/>
                </a:lnTo>
                <a:lnTo>
                  <a:pt x="57731" y="630488"/>
                </a:lnTo>
                <a:lnTo>
                  <a:pt x="69614" y="626006"/>
                </a:lnTo>
                <a:lnTo>
                  <a:pt x="57848" y="594814"/>
                </a:lnTo>
                <a:close/>
              </a:path>
              <a:path w="1732914" h="666114">
                <a:moveTo>
                  <a:pt x="69614" y="626006"/>
                </a:moveTo>
                <a:lnTo>
                  <a:pt x="57731" y="630488"/>
                </a:lnTo>
                <a:lnTo>
                  <a:pt x="61093" y="639401"/>
                </a:lnTo>
                <a:lnTo>
                  <a:pt x="72977" y="634918"/>
                </a:lnTo>
                <a:lnTo>
                  <a:pt x="69614" y="626006"/>
                </a:lnTo>
                <a:close/>
              </a:path>
              <a:path w="1732914" h="666114">
                <a:moveTo>
                  <a:pt x="72977" y="634918"/>
                </a:moveTo>
                <a:lnTo>
                  <a:pt x="61093" y="639401"/>
                </a:lnTo>
                <a:lnTo>
                  <a:pt x="74668" y="639401"/>
                </a:lnTo>
                <a:lnTo>
                  <a:pt x="72977" y="634918"/>
                </a:lnTo>
                <a:close/>
              </a:path>
              <a:path w="1732914" h="666114">
                <a:moveTo>
                  <a:pt x="1729094" y="0"/>
                </a:moveTo>
                <a:lnTo>
                  <a:pt x="69614" y="626006"/>
                </a:lnTo>
                <a:lnTo>
                  <a:pt x="72977" y="634918"/>
                </a:lnTo>
                <a:lnTo>
                  <a:pt x="1732456" y="8911"/>
                </a:lnTo>
                <a:lnTo>
                  <a:pt x="17290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030503" y="3698821"/>
            <a:ext cx="76200" cy="653415"/>
          </a:xfrm>
          <a:custGeom>
            <a:avLst/>
            <a:gdLst/>
            <a:ahLst/>
            <a:cxnLst/>
            <a:rect l="l" t="t" r="r" b="b"/>
            <a:pathLst>
              <a:path w="76200" h="653414">
                <a:moveTo>
                  <a:pt x="33337" y="576701"/>
                </a:moveTo>
                <a:lnTo>
                  <a:pt x="0" y="576701"/>
                </a:lnTo>
                <a:lnTo>
                  <a:pt x="38100" y="652901"/>
                </a:lnTo>
                <a:lnTo>
                  <a:pt x="69850" y="589401"/>
                </a:lnTo>
                <a:lnTo>
                  <a:pt x="33337" y="589401"/>
                </a:lnTo>
                <a:lnTo>
                  <a:pt x="33337" y="576701"/>
                </a:lnTo>
                <a:close/>
              </a:path>
              <a:path w="76200" h="653414">
                <a:moveTo>
                  <a:pt x="42861" y="0"/>
                </a:moveTo>
                <a:lnTo>
                  <a:pt x="33336" y="0"/>
                </a:lnTo>
                <a:lnTo>
                  <a:pt x="33337" y="589401"/>
                </a:lnTo>
                <a:lnTo>
                  <a:pt x="42862" y="589401"/>
                </a:lnTo>
                <a:lnTo>
                  <a:pt x="42861" y="0"/>
                </a:lnTo>
                <a:close/>
              </a:path>
              <a:path w="76200" h="653414">
                <a:moveTo>
                  <a:pt x="76200" y="576701"/>
                </a:moveTo>
                <a:lnTo>
                  <a:pt x="42862" y="576701"/>
                </a:lnTo>
                <a:lnTo>
                  <a:pt x="42862" y="589401"/>
                </a:lnTo>
                <a:lnTo>
                  <a:pt x="69850" y="589401"/>
                </a:lnTo>
                <a:lnTo>
                  <a:pt x="76200" y="576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18544" y="3695490"/>
            <a:ext cx="683260" cy="656590"/>
          </a:xfrm>
          <a:custGeom>
            <a:avLst/>
            <a:gdLst/>
            <a:ahLst/>
            <a:cxnLst/>
            <a:rect l="l" t="t" r="r" b="b"/>
            <a:pathLst>
              <a:path w="683259" h="656589">
                <a:moveTo>
                  <a:pt x="624837" y="606890"/>
                </a:moveTo>
                <a:lnTo>
                  <a:pt x="601747" y="630936"/>
                </a:lnTo>
                <a:lnTo>
                  <a:pt x="683098" y="656234"/>
                </a:lnTo>
                <a:lnTo>
                  <a:pt x="668663" y="615687"/>
                </a:lnTo>
                <a:lnTo>
                  <a:pt x="633997" y="615687"/>
                </a:lnTo>
                <a:lnTo>
                  <a:pt x="624837" y="606890"/>
                </a:lnTo>
                <a:close/>
              </a:path>
              <a:path w="683259" h="656589">
                <a:moveTo>
                  <a:pt x="631435" y="600020"/>
                </a:moveTo>
                <a:lnTo>
                  <a:pt x="624837" y="606890"/>
                </a:lnTo>
                <a:lnTo>
                  <a:pt x="633997" y="615687"/>
                </a:lnTo>
                <a:lnTo>
                  <a:pt x="640595" y="608816"/>
                </a:lnTo>
                <a:lnTo>
                  <a:pt x="631435" y="600020"/>
                </a:lnTo>
                <a:close/>
              </a:path>
              <a:path w="683259" h="656589">
                <a:moveTo>
                  <a:pt x="654526" y="575974"/>
                </a:moveTo>
                <a:lnTo>
                  <a:pt x="631435" y="600020"/>
                </a:lnTo>
                <a:lnTo>
                  <a:pt x="640595" y="608816"/>
                </a:lnTo>
                <a:lnTo>
                  <a:pt x="633997" y="615687"/>
                </a:lnTo>
                <a:lnTo>
                  <a:pt x="668663" y="615687"/>
                </a:lnTo>
                <a:lnTo>
                  <a:pt x="654526" y="575974"/>
                </a:lnTo>
                <a:close/>
              </a:path>
              <a:path w="683259" h="656589">
                <a:moveTo>
                  <a:pt x="6597" y="0"/>
                </a:moveTo>
                <a:lnTo>
                  <a:pt x="0" y="6869"/>
                </a:lnTo>
                <a:lnTo>
                  <a:pt x="624837" y="606890"/>
                </a:lnTo>
                <a:lnTo>
                  <a:pt x="631435" y="600020"/>
                </a:lnTo>
                <a:lnTo>
                  <a:pt x="65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8166841" y="3694539"/>
            <a:ext cx="1344295" cy="658495"/>
          </a:xfrm>
          <a:custGeom>
            <a:avLst/>
            <a:gdLst/>
            <a:ahLst/>
            <a:cxnLst/>
            <a:rect l="l" t="t" r="r" b="b"/>
            <a:pathLst>
              <a:path w="1344295" h="658495">
                <a:moveTo>
                  <a:pt x="1273447" y="628130"/>
                </a:moveTo>
                <a:lnTo>
                  <a:pt x="1258862" y="658107"/>
                </a:lnTo>
                <a:lnTo>
                  <a:pt x="1344051" y="657184"/>
                </a:lnTo>
                <a:lnTo>
                  <a:pt x="1326026" y="633686"/>
                </a:lnTo>
                <a:lnTo>
                  <a:pt x="1284867" y="633686"/>
                </a:lnTo>
                <a:lnTo>
                  <a:pt x="1273447" y="628130"/>
                </a:lnTo>
                <a:close/>
              </a:path>
              <a:path w="1344295" h="658495">
                <a:moveTo>
                  <a:pt x="1277614" y="619565"/>
                </a:moveTo>
                <a:lnTo>
                  <a:pt x="1273447" y="628130"/>
                </a:lnTo>
                <a:lnTo>
                  <a:pt x="1284867" y="633686"/>
                </a:lnTo>
                <a:lnTo>
                  <a:pt x="1289034" y="625121"/>
                </a:lnTo>
                <a:lnTo>
                  <a:pt x="1277614" y="619565"/>
                </a:lnTo>
                <a:close/>
              </a:path>
              <a:path w="1344295" h="658495">
                <a:moveTo>
                  <a:pt x="1292199" y="589587"/>
                </a:moveTo>
                <a:lnTo>
                  <a:pt x="1277614" y="619565"/>
                </a:lnTo>
                <a:lnTo>
                  <a:pt x="1289034" y="625121"/>
                </a:lnTo>
                <a:lnTo>
                  <a:pt x="1284867" y="633686"/>
                </a:lnTo>
                <a:lnTo>
                  <a:pt x="1326026" y="633686"/>
                </a:lnTo>
                <a:lnTo>
                  <a:pt x="1292199" y="589587"/>
                </a:lnTo>
                <a:close/>
              </a:path>
              <a:path w="1344295" h="658495">
                <a:moveTo>
                  <a:pt x="4166" y="0"/>
                </a:moveTo>
                <a:lnTo>
                  <a:pt x="0" y="8564"/>
                </a:lnTo>
                <a:lnTo>
                  <a:pt x="1273447" y="628130"/>
                </a:lnTo>
                <a:lnTo>
                  <a:pt x="1277614" y="619565"/>
                </a:lnTo>
                <a:lnTo>
                  <a:pt x="41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1588" y="1805056"/>
            <a:ext cx="6428105" cy="4299585"/>
            <a:chOff x="2551588" y="1805056"/>
            <a:chExt cx="6428105" cy="4299585"/>
          </a:xfrm>
        </p:grpSpPr>
        <p:sp>
          <p:nvSpPr>
            <p:cNvPr id="3" name="object 3"/>
            <p:cNvSpPr/>
            <p:nvPr/>
          </p:nvSpPr>
          <p:spPr>
            <a:xfrm>
              <a:off x="2695605" y="1824106"/>
              <a:ext cx="6264910" cy="3989070"/>
            </a:xfrm>
            <a:custGeom>
              <a:avLst/>
              <a:gdLst/>
              <a:ahLst/>
              <a:cxnLst/>
              <a:rect l="l" t="t" r="r" b="b"/>
              <a:pathLst>
                <a:path w="6264909" h="3989070">
                  <a:moveTo>
                    <a:pt x="0" y="0"/>
                  </a:moveTo>
                  <a:lnTo>
                    <a:pt x="6264696" y="0"/>
                  </a:lnTo>
                  <a:lnTo>
                    <a:pt x="6264696" y="3988468"/>
                  </a:lnTo>
                  <a:lnTo>
                    <a:pt x="0" y="398846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588" y="1854116"/>
              <a:ext cx="6347363" cy="424997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Metadata</a:t>
            </a:r>
            <a:r>
              <a:rPr spc="100" dirty="0"/>
              <a:t> </a:t>
            </a:r>
            <a:r>
              <a:rPr spc="160" dirty="0"/>
              <a:t>is</a:t>
            </a:r>
            <a:r>
              <a:rPr spc="100" dirty="0"/>
              <a:t> </a:t>
            </a:r>
            <a:r>
              <a:rPr spc="290" dirty="0"/>
              <a:t>highly</a:t>
            </a:r>
            <a:r>
              <a:rPr spc="90" dirty="0"/>
              <a:t> </a:t>
            </a:r>
            <a:r>
              <a:rPr spc="260" dirty="0"/>
              <a:t>structured</a:t>
            </a:r>
            <a:r>
              <a:rPr spc="95" dirty="0"/>
              <a:t> </a:t>
            </a:r>
            <a:r>
              <a:rPr spc="305" dirty="0"/>
              <a:t>documentation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17241" y="2843178"/>
            <a:ext cx="3322320" cy="3463290"/>
            <a:chOff x="2417241" y="2843178"/>
            <a:chExt cx="3322320" cy="3463290"/>
          </a:xfrm>
        </p:grpSpPr>
        <p:sp>
          <p:nvSpPr>
            <p:cNvPr id="7" name="object 7"/>
            <p:cNvSpPr/>
            <p:nvPr/>
          </p:nvSpPr>
          <p:spPr>
            <a:xfrm>
              <a:off x="2551588" y="2862228"/>
              <a:ext cx="3168650" cy="3209925"/>
            </a:xfrm>
            <a:custGeom>
              <a:avLst/>
              <a:gdLst/>
              <a:ahLst/>
              <a:cxnLst/>
              <a:rect l="l" t="t" r="r" b="b"/>
              <a:pathLst>
                <a:path w="3168650" h="3209925">
                  <a:moveTo>
                    <a:pt x="0" y="0"/>
                  </a:moveTo>
                  <a:lnTo>
                    <a:pt x="3168352" y="0"/>
                  </a:lnTo>
                  <a:lnTo>
                    <a:pt x="3168352" y="3209678"/>
                  </a:lnTo>
                  <a:lnTo>
                    <a:pt x="0" y="320967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2423591" y="4005063"/>
              <a:ext cx="1080135" cy="1144270"/>
            </a:xfrm>
            <a:custGeom>
              <a:avLst/>
              <a:gdLst/>
              <a:ahLst/>
              <a:cxnLst/>
              <a:rect l="l" t="t" r="r" b="b"/>
              <a:pathLst>
                <a:path w="1080135" h="1144270">
                  <a:moveTo>
                    <a:pt x="0" y="0"/>
                  </a:moveTo>
                  <a:lnTo>
                    <a:pt x="1080120" y="0"/>
                  </a:lnTo>
                  <a:lnTo>
                    <a:pt x="1080120" y="1144074"/>
                  </a:lnTo>
                  <a:lnTo>
                    <a:pt x="0" y="114407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3531704" y="4005063"/>
              <a:ext cx="1607820" cy="2295525"/>
            </a:xfrm>
            <a:custGeom>
              <a:avLst/>
              <a:gdLst/>
              <a:ahLst/>
              <a:cxnLst/>
              <a:rect l="l" t="t" r="r" b="b"/>
              <a:pathLst>
                <a:path w="1607820" h="2295525">
                  <a:moveTo>
                    <a:pt x="0" y="0"/>
                  </a:moveTo>
                  <a:lnTo>
                    <a:pt x="1607461" y="0"/>
                  </a:lnTo>
                  <a:lnTo>
                    <a:pt x="1607461" y="2294964"/>
                  </a:lnTo>
                  <a:lnTo>
                    <a:pt x="0" y="229496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82457" y="6321044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solidFill>
                  <a:srgbClr val="FF0000"/>
                </a:solidFill>
                <a:latin typeface="Calibri"/>
                <a:cs typeface="Calibri"/>
              </a:rPr>
              <a:t>Metadata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626" y="926083"/>
            <a:ext cx="9295130" cy="878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400" spc="300" dirty="0">
                <a:solidFill>
                  <a:srgbClr val="7F7F7F"/>
                </a:solidFill>
                <a:latin typeface="Calibri"/>
                <a:cs typeface="Calibri"/>
              </a:rPr>
              <a:t>Example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270" dirty="0">
                <a:solidFill>
                  <a:srgbClr val="7F7F7F"/>
                </a:solidFill>
                <a:latin typeface="Calibri"/>
                <a:cs typeface="Calibri"/>
              </a:rPr>
              <a:t>1: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85" dirty="0">
                <a:solidFill>
                  <a:srgbClr val="7F7F7F"/>
                </a:solidFill>
                <a:latin typeface="Calibri"/>
                <a:cs typeface="Calibri"/>
              </a:rPr>
              <a:t>machine-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actionable</a:t>
            </a:r>
            <a:r>
              <a:rPr sz="2400" spc="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75" dirty="0">
                <a:solidFill>
                  <a:srgbClr val="7F7F7F"/>
                </a:solidFill>
                <a:latin typeface="Calibri"/>
                <a:cs typeface="Calibri"/>
              </a:rPr>
              <a:t>metadata</a:t>
            </a:r>
            <a:r>
              <a:rPr sz="2400" spc="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7F7F7F"/>
                </a:solidFill>
                <a:latin typeface="Calibri"/>
                <a:cs typeface="Calibri"/>
              </a:rPr>
              <a:t>of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4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400" spc="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7F7F7F"/>
                </a:solidFill>
                <a:latin typeface="Calibri"/>
                <a:cs typeface="Calibri"/>
              </a:rPr>
              <a:t>PowerPoint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file</a:t>
            </a:r>
            <a:endParaRPr sz="2400" dirty="0">
              <a:latin typeface="Calibri"/>
              <a:cs typeface="Calibri"/>
            </a:endParaRPr>
          </a:p>
          <a:p>
            <a:pPr marR="879475" algn="r">
              <a:lnSpc>
                <a:spcPct val="100000"/>
              </a:lnSpc>
              <a:spcBef>
                <a:spcPts val="720"/>
              </a:spcBef>
            </a:pPr>
            <a:r>
              <a:rPr sz="1800" spc="190" dirty="0">
                <a:solidFill>
                  <a:srgbClr val="4472C4"/>
                </a:solidFill>
                <a:latin typeface="Calibri"/>
                <a:cs typeface="Calibri"/>
              </a:rPr>
              <a:t>Data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6188" y="4522723"/>
            <a:ext cx="111569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spc="155" dirty="0">
                <a:solidFill>
                  <a:srgbClr val="FF0000"/>
                </a:solidFill>
                <a:latin typeface="Calibri"/>
                <a:cs typeface="Calibri"/>
              </a:rPr>
              <a:t>Metadata </a:t>
            </a:r>
            <a:r>
              <a:rPr sz="1800" spc="110" dirty="0">
                <a:solidFill>
                  <a:srgbClr val="FF0000"/>
                </a:solidFill>
                <a:latin typeface="Calibri"/>
                <a:cs typeface="Calibri"/>
              </a:rPr>
              <a:t>fields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60" dirty="0"/>
              <a:t>Example</a:t>
            </a:r>
            <a:r>
              <a:rPr spc="95" dirty="0"/>
              <a:t> </a:t>
            </a:r>
            <a:r>
              <a:rPr dirty="0"/>
              <a:t>2:</a:t>
            </a:r>
            <a:r>
              <a:rPr spc="90" dirty="0"/>
              <a:t> </a:t>
            </a:r>
            <a:r>
              <a:rPr spc="330" dirty="0"/>
              <a:t>metadata</a:t>
            </a:r>
            <a:r>
              <a:rPr spc="95" dirty="0"/>
              <a:t> </a:t>
            </a:r>
            <a:r>
              <a:rPr spc="160" dirty="0"/>
              <a:t>of</a:t>
            </a:r>
            <a:r>
              <a:rPr spc="85" dirty="0"/>
              <a:t> </a:t>
            </a:r>
            <a:r>
              <a:rPr spc="290" dirty="0"/>
              <a:t>a</a:t>
            </a:r>
            <a:r>
              <a:rPr spc="95" dirty="0"/>
              <a:t> </a:t>
            </a:r>
            <a:r>
              <a:rPr spc="455" dirty="0"/>
              <a:t>DNA</a:t>
            </a:r>
            <a:r>
              <a:rPr spc="90" dirty="0"/>
              <a:t> </a:t>
            </a:r>
            <a:r>
              <a:rPr spc="335" dirty="0"/>
              <a:t>sequencing</a:t>
            </a:r>
            <a:r>
              <a:rPr spc="95" dirty="0"/>
              <a:t> </a:t>
            </a:r>
            <a:r>
              <a:rPr spc="285" dirty="0"/>
              <a:t>experiment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1050" y="1564852"/>
            <a:ext cx="10492105" cy="1367790"/>
            <a:chOff x="591050" y="1564852"/>
            <a:chExt cx="10492105" cy="13677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50" y="1736441"/>
              <a:ext cx="10491792" cy="11503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624391" y="1583902"/>
              <a:ext cx="1392555" cy="1329690"/>
            </a:xfrm>
            <a:custGeom>
              <a:avLst/>
              <a:gdLst/>
              <a:ahLst/>
              <a:cxnLst/>
              <a:rect l="l" t="t" r="r" b="b"/>
              <a:pathLst>
                <a:path w="1392554" h="1329689">
                  <a:moveTo>
                    <a:pt x="0" y="0"/>
                  </a:moveTo>
                  <a:lnTo>
                    <a:pt x="1391941" y="0"/>
                  </a:lnTo>
                  <a:lnTo>
                    <a:pt x="1391941" y="1329170"/>
                  </a:lnTo>
                  <a:lnTo>
                    <a:pt x="0" y="132917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18956" y="3004820"/>
            <a:ext cx="2796540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6390">
              <a:lnSpc>
                <a:spcPct val="100000"/>
              </a:lnSpc>
              <a:spcBef>
                <a:spcPts val="100"/>
              </a:spcBef>
            </a:pPr>
            <a:r>
              <a:rPr sz="1800" spc="190" dirty="0">
                <a:solidFill>
                  <a:srgbClr val="4472C4"/>
                </a:solidFill>
                <a:latin typeface="Calibri"/>
                <a:cs typeface="Calibri"/>
              </a:rPr>
              <a:t>Data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000" spc="140" dirty="0">
                <a:latin typeface="Calibri"/>
                <a:cs typeface="Calibri"/>
              </a:rPr>
              <a:t>From</a:t>
            </a:r>
            <a:r>
              <a:rPr sz="1000" spc="114" dirty="0">
                <a:latin typeface="Calibri"/>
                <a:cs typeface="Calibri"/>
              </a:rPr>
              <a:t> </a:t>
            </a:r>
            <a:r>
              <a:rPr sz="1000" u="sng" spc="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https://datahub.test.elixir-</a:t>
            </a:r>
            <a:r>
              <a:rPr sz="1000" u="sng" spc="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belgium.org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384" y="1941932"/>
            <a:ext cx="9001125" cy="418465"/>
          </a:xfrm>
          <a:custGeom>
            <a:avLst/>
            <a:gdLst/>
            <a:ahLst/>
            <a:cxnLst/>
            <a:rect l="l" t="t" r="r" b="b"/>
            <a:pathLst>
              <a:path w="9001125" h="418464">
                <a:moveTo>
                  <a:pt x="0" y="0"/>
                </a:moveTo>
                <a:lnTo>
                  <a:pt x="9000999" y="0"/>
                </a:lnTo>
                <a:lnTo>
                  <a:pt x="9000999" y="418375"/>
                </a:lnTo>
                <a:lnTo>
                  <a:pt x="0" y="4183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51383" y="2468394"/>
            <a:ext cx="9001125" cy="418465"/>
          </a:xfrm>
          <a:custGeom>
            <a:avLst/>
            <a:gdLst/>
            <a:ahLst/>
            <a:cxnLst/>
            <a:rect l="l" t="t" r="r" b="b"/>
            <a:pathLst>
              <a:path w="9001125" h="418464">
                <a:moveTo>
                  <a:pt x="0" y="0"/>
                </a:moveTo>
                <a:lnTo>
                  <a:pt x="9001000" y="0"/>
                </a:lnTo>
                <a:lnTo>
                  <a:pt x="9001000" y="418375"/>
                </a:lnTo>
                <a:lnTo>
                  <a:pt x="0" y="4183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358316" y="1611884"/>
            <a:ext cx="322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5" dirty="0">
                <a:solidFill>
                  <a:srgbClr val="FF0000"/>
                </a:solidFill>
                <a:latin typeface="Calibri"/>
                <a:cs typeface="Calibri"/>
              </a:rPr>
              <a:t>Metadata</a:t>
            </a:r>
            <a:r>
              <a:rPr sz="1800" spc="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120" dirty="0">
                <a:solidFill>
                  <a:srgbClr val="FF0000"/>
                </a:solidFill>
                <a:latin typeface="Calibri"/>
                <a:cs typeface="Calibri"/>
              </a:rPr>
              <a:t>fields</a:t>
            </a:r>
            <a:r>
              <a:rPr sz="1800" spc="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114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1800" spc="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FF0000"/>
                </a:solidFill>
                <a:latin typeface="Calibri"/>
                <a:cs typeface="Calibri"/>
              </a:rPr>
              <a:t>attributes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8316" y="2898140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solidFill>
                  <a:srgbClr val="FF0000"/>
                </a:solidFill>
                <a:latin typeface="Calibri"/>
                <a:cs typeface="Calibri"/>
              </a:rPr>
              <a:t>Metadata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8316" y="3629659"/>
            <a:ext cx="703389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9620">
              <a:lnSpc>
                <a:spcPct val="100000"/>
              </a:lnSpc>
              <a:spcBef>
                <a:spcPts val="100"/>
              </a:spcBef>
            </a:pPr>
            <a:r>
              <a:rPr sz="2400" spc="270" dirty="0">
                <a:solidFill>
                  <a:srgbClr val="ED7D31"/>
                </a:solidFill>
                <a:latin typeface="Calibri"/>
                <a:cs typeface="Calibri"/>
              </a:rPr>
              <a:t>WARNING:</a:t>
            </a:r>
            <a:endParaRPr sz="2400" dirty="0">
              <a:latin typeface="Calibri"/>
              <a:cs typeface="Calibri"/>
            </a:endParaRPr>
          </a:p>
          <a:p>
            <a:pPr marL="2039620">
              <a:lnSpc>
                <a:spcPct val="100000"/>
              </a:lnSpc>
              <a:spcBef>
                <a:spcPts val="20"/>
              </a:spcBef>
            </a:pPr>
            <a:r>
              <a:rPr sz="2400" spc="280" dirty="0">
                <a:solidFill>
                  <a:srgbClr val="ED7D31"/>
                </a:solidFill>
                <a:latin typeface="Calibri"/>
                <a:cs typeface="Calibri"/>
              </a:rPr>
              <a:t>Data</a:t>
            </a:r>
            <a:r>
              <a:rPr sz="2400" spc="7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400" spc="315" dirty="0">
                <a:solidFill>
                  <a:srgbClr val="ED7D31"/>
                </a:solidFill>
                <a:latin typeface="Calibri"/>
                <a:cs typeface="Calibri"/>
              </a:rPr>
              <a:t>VS</a:t>
            </a:r>
            <a:r>
              <a:rPr sz="2400" spc="7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ED7D31"/>
                </a:solidFill>
                <a:latin typeface="Calibri"/>
                <a:cs typeface="Calibri"/>
              </a:rPr>
              <a:t>Metadata</a:t>
            </a:r>
            <a:endParaRPr sz="24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180" dirty="0">
                <a:latin typeface="Calibri"/>
                <a:cs typeface="Calibri"/>
              </a:rPr>
              <a:t>The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difference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is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often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10" dirty="0">
                <a:latin typeface="Calibri"/>
                <a:cs typeface="Calibri"/>
              </a:rPr>
              <a:t>dependent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04" dirty="0">
                <a:latin typeface="Calibri"/>
                <a:cs typeface="Calibri"/>
              </a:rPr>
              <a:t>on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research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question</a:t>
            </a:r>
            <a:endParaRPr sz="1800" dirty="0">
              <a:latin typeface="Calibri"/>
              <a:cs typeface="Calibri"/>
            </a:endParaRPr>
          </a:p>
          <a:p>
            <a:pPr marL="298450" marR="185420" indent="-285750">
              <a:lnSpc>
                <a:spcPts val="2110"/>
              </a:lnSpc>
              <a:spcBef>
                <a:spcPts val="74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229" dirty="0">
                <a:latin typeface="Calibri"/>
                <a:cs typeface="Calibri"/>
              </a:rPr>
              <a:t>What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is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considered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04" dirty="0">
                <a:latin typeface="Calibri"/>
                <a:cs typeface="Calibri"/>
              </a:rPr>
              <a:t>metadata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90" dirty="0">
                <a:latin typeface="Calibri"/>
                <a:cs typeface="Calibri"/>
              </a:rPr>
              <a:t>by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15" dirty="0">
                <a:latin typeface="Calibri"/>
                <a:cs typeface="Calibri"/>
              </a:rPr>
              <a:t>someone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220" dirty="0">
                <a:latin typeface="Calibri"/>
                <a:cs typeface="Calibri"/>
              </a:rPr>
              <a:t>can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10" dirty="0">
                <a:latin typeface="Calibri"/>
                <a:cs typeface="Calibri"/>
              </a:rPr>
              <a:t>be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04" dirty="0">
                <a:latin typeface="Calibri"/>
                <a:cs typeface="Calibri"/>
              </a:rPr>
              <a:t>used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as </a:t>
            </a:r>
            <a:r>
              <a:rPr sz="1800" spc="180" dirty="0">
                <a:latin typeface="Calibri"/>
                <a:cs typeface="Calibri"/>
              </a:rPr>
              <a:t>data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90" dirty="0">
                <a:latin typeface="Calibri"/>
                <a:cs typeface="Calibri"/>
              </a:rPr>
              <a:t>by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others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in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a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different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context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328" y="3566159"/>
            <a:ext cx="917448" cy="9174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532" y="454659"/>
            <a:ext cx="10962640" cy="8731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spc="360" dirty="0"/>
              <a:t>Example</a:t>
            </a:r>
            <a:r>
              <a:rPr spc="100" dirty="0"/>
              <a:t> </a:t>
            </a:r>
            <a:r>
              <a:rPr dirty="0"/>
              <a:t>3:</a:t>
            </a:r>
            <a:r>
              <a:rPr spc="95" dirty="0"/>
              <a:t> </a:t>
            </a:r>
            <a:r>
              <a:rPr spc="325" dirty="0"/>
              <a:t>metadata</a:t>
            </a:r>
            <a:r>
              <a:rPr spc="100" dirty="0"/>
              <a:t> </a:t>
            </a:r>
            <a:r>
              <a:rPr spc="145" dirty="0"/>
              <a:t>for</a:t>
            </a:r>
            <a:r>
              <a:rPr spc="95" dirty="0"/>
              <a:t> </a:t>
            </a:r>
            <a:r>
              <a:rPr spc="290" dirty="0"/>
              <a:t>a</a:t>
            </a:r>
            <a:r>
              <a:rPr spc="100" dirty="0"/>
              <a:t> </a:t>
            </a:r>
            <a:r>
              <a:rPr spc="275" dirty="0"/>
              <a:t>study</a:t>
            </a:r>
            <a:r>
              <a:rPr spc="90" dirty="0"/>
              <a:t> </a:t>
            </a:r>
            <a:r>
              <a:rPr spc="300" dirty="0"/>
              <a:t>about</a:t>
            </a:r>
            <a:r>
              <a:rPr spc="90" dirty="0"/>
              <a:t> </a:t>
            </a:r>
            <a:r>
              <a:rPr spc="275" dirty="0"/>
              <a:t>the</a:t>
            </a:r>
            <a:r>
              <a:rPr spc="100" dirty="0"/>
              <a:t> </a:t>
            </a:r>
            <a:r>
              <a:rPr spc="340" dirty="0"/>
              <a:t>most</a:t>
            </a:r>
            <a:r>
              <a:rPr spc="90" dirty="0"/>
              <a:t> </a:t>
            </a:r>
            <a:r>
              <a:rPr spc="325" dirty="0"/>
              <a:t>used</a:t>
            </a:r>
            <a:r>
              <a:rPr spc="90" dirty="0"/>
              <a:t> </a:t>
            </a:r>
            <a:r>
              <a:rPr spc="120" dirty="0"/>
              <a:t>file</a:t>
            </a:r>
            <a:r>
              <a:rPr spc="95" dirty="0"/>
              <a:t> </a:t>
            </a:r>
            <a:r>
              <a:rPr spc="240" dirty="0"/>
              <a:t>type </a:t>
            </a:r>
            <a:r>
              <a:rPr spc="235" dirty="0"/>
              <a:t>in</a:t>
            </a:r>
            <a:r>
              <a:rPr spc="95" dirty="0"/>
              <a:t> </a:t>
            </a:r>
            <a:r>
              <a:rPr spc="325" dirty="0"/>
              <a:t>sequencing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1050" y="1717393"/>
            <a:ext cx="10492105" cy="1177290"/>
            <a:chOff x="591050" y="1717393"/>
            <a:chExt cx="10492105" cy="1177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50" y="1736441"/>
              <a:ext cx="10491792" cy="11503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28204" y="1736443"/>
              <a:ext cx="908050" cy="1139190"/>
            </a:xfrm>
            <a:custGeom>
              <a:avLst/>
              <a:gdLst/>
              <a:ahLst/>
              <a:cxnLst/>
              <a:rect l="l" t="t" r="r" b="b"/>
              <a:pathLst>
                <a:path w="908050" h="1139189">
                  <a:moveTo>
                    <a:pt x="0" y="0"/>
                  </a:moveTo>
                  <a:lnTo>
                    <a:pt x="907956" y="0"/>
                  </a:lnTo>
                  <a:lnTo>
                    <a:pt x="907956" y="1138652"/>
                  </a:lnTo>
                  <a:lnTo>
                    <a:pt x="0" y="113865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792872" y="2876803"/>
            <a:ext cx="57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0" dirty="0">
                <a:solidFill>
                  <a:srgbClr val="4472C4"/>
                </a:solidFill>
                <a:latin typeface="Calibri"/>
                <a:cs typeface="Calibri"/>
              </a:rPr>
              <a:t>Data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2332" y="1935238"/>
            <a:ext cx="10569575" cy="923925"/>
            <a:chOff x="532332" y="1935238"/>
            <a:chExt cx="10569575" cy="923925"/>
          </a:xfrm>
        </p:grpSpPr>
        <p:sp>
          <p:nvSpPr>
            <p:cNvPr id="8" name="object 8"/>
            <p:cNvSpPr/>
            <p:nvPr/>
          </p:nvSpPr>
          <p:spPr>
            <a:xfrm>
              <a:off x="551384" y="1954288"/>
              <a:ext cx="10531475" cy="418465"/>
            </a:xfrm>
            <a:custGeom>
              <a:avLst/>
              <a:gdLst/>
              <a:ahLst/>
              <a:cxnLst/>
              <a:rect l="l" t="t" r="r" b="b"/>
              <a:pathLst>
                <a:path w="10531475" h="418464">
                  <a:moveTo>
                    <a:pt x="0" y="0"/>
                  </a:moveTo>
                  <a:lnTo>
                    <a:pt x="10531459" y="0"/>
                  </a:lnTo>
                  <a:lnTo>
                    <a:pt x="10531459" y="418375"/>
                  </a:lnTo>
                  <a:lnTo>
                    <a:pt x="0" y="41837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51382" y="2421280"/>
              <a:ext cx="5977255" cy="418465"/>
            </a:xfrm>
            <a:custGeom>
              <a:avLst/>
              <a:gdLst/>
              <a:ahLst/>
              <a:cxnLst/>
              <a:rect l="l" t="t" r="r" b="b"/>
              <a:pathLst>
                <a:path w="5977255" h="418464">
                  <a:moveTo>
                    <a:pt x="0" y="0"/>
                  </a:moveTo>
                  <a:lnTo>
                    <a:pt x="5976665" y="0"/>
                  </a:lnTo>
                  <a:lnTo>
                    <a:pt x="5976665" y="418375"/>
                  </a:lnTo>
                  <a:lnTo>
                    <a:pt x="0" y="41837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58316" y="1611884"/>
            <a:ext cx="322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5" dirty="0">
                <a:solidFill>
                  <a:srgbClr val="FF0000"/>
                </a:solidFill>
                <a:latin typeface="Calibri"/>
                <a:cs typeface="Calibri"/>
              </a:rPr>
              <a:t>Metadata</a:t>
            </a:r>
            <a:r>
              <a:rPr sz="1800" spc="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120" dirty="0">
                <a:solidFill>
                  <a:srgbClr val="FF0000"/>
                </a:solidFill>
                <a:latin typeface="Calibri"/>
                <a:cs typeface="Calibri"/>
              </a:rPr>
              <a:t>fields</a:t>
            </a:r>
            <a:r>
              <a:rPr sz="1800" spc="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114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1800" spc="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FF0000"/>
                </a:solidFill>
                <a:latin typeface="Calibri"/>
                <a:cs typeface="Calibri"/>
              </a:rPr>
              <a:t>attributes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8316" y="2898140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solidFill>
                  <a:srgbClr val="FF0000"/>
                </a:solidFill>
                <a:latin typeface="Calibri"/>
                <a:cs typeface="Calibri"/>
              </a:rPr>
              <a:t>Metadata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328" y="3566159"/>
            <a:ext cx="917448" cy="91744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358316" y="3629659"/>
            <a:ext cx="703389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9620">
              <a:lnSpc>
                <a:spcPct val="100000"/>
              </a:lnSpc>
              <a:spcBef>
                <a:spcPts val="100"/>
              </a:spcBef>
            </a:pPr>
            <a:r>
              <a:rPr sz="2400" spc="270" dirty="0">
                <a:solidFill>
                  <a:srgbClr val="ED7D31"/>
                </a:solidFill>
                <a:latin typeface="Calibri"/>
                <a:cs typeface="Calibri"/>
              </a:rPr>
              <a:t>WARNING:</a:t>
            </a:r>
            <a:endParaRPr sz="2400" dirty="0">
              <a:latin typeface="Calibri"/>
              <a:cs typeface="Calibri"/>
            </a:endParaRPr>
          </a:p>
          <a:p>
            <a:pPr marL="2039620">
              <a:lnSpc>
                <a:spcPct val="100000"/>
              </a:lnSpc>
              <a:spcBef>
                <a:spcPts val="20"/>
              </a:spcBef>
            </a:pPr>
            <a:r>
              <a:rPr sz="2400" spc="280" dirty="0">
                <a:solidFill>
                  <a:srgbClr val="ED7D31"/>
                </a:solidFill>
                <a:latin typeface="Calibri"/>
                <a:cs typeface="Calibri"/>
              </a:rPr>
              <a:t>Data</a:t>
            </a:r>
            <a:r>
              <a:rPr sz="2400" spc="7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400" spc="315" dirty="0">
                <a:solidFill>
                  <a:srgbClr val="ED7D31"/>
                </a:solidFill>
                <a:latin typeface="Calibri"/>
                <a:cs typeface="Calibri"/>
              </a:rPr>
              <a:t>VS</a:t>
            </a:r>
            <a:r>
              <a:rPr sz="2400" spc="7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ED7D31"/>
                </a:solidFill>
                <a:latin typeface="Calibri"/>
                <a:cs typeface="Calibri"/>
              </a:rPr>
              <a:t>Metadata</a:t>
            </a:r>
            <a:endParaRPr sz="24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180" dirty="0">
                <a:latin typeface="Calibri"/>
                <a:cs typeface="Calibri"/>
              </a:rPr>
              <a:t>The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difference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is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often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10" dirty="0">
                <a:latin typeface="Calibri"/>
                <a:cs typeface="Calibri"/>
              </a:rPr>
              <a:t>dependent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04" dirty="0">
                <a:latin typeface="Calibri"/>
                <a:cs typeface="Calibri"/>
              </a:rPr>
              <a:t>on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research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question</a:t>
            </a:r>
            <a:endParaRPr sz="1800" dirty="0">
              <a:latin typeface="Calibri"/>
              <a:cs typeface="Calibri"/>
            </a:endParaRPr>
          </a:p>
          <a:p>
            <a:pPr marL="298450" marR="185420" indent="-285750">
              <a:lnSpc>
                <a:spcPts val="2110"/>
              </a:lnSpc>
              <a:spcBef>
                <a:spcPts val="74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229" dirty="0">
                <a:latin typeface="Calibri"/>
                <a:cs typeface="Calibri"/>
              </a:rPr>
              <a:t>What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is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considered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04" dirty="0">
                <a:latin typeface="Calibri"/>
                <a:cs typeface="Calibri"/>
              </a:rPr>
              <a:t>metadata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90" dirty="0">
                <a:latin typeface="Calibri"/>
                <a:cs typeface="Calibri"/>
              </a:rPr>
              <a:t>by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15" dirty="0">
                <a:latin typeface="Calibri"/>
                <a:cs typeface="Calibri"/>
              </a:rPr>
              <a:t>someone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220" dirty="0">
                <a:latin typeface="Calibri"/>
                <a:cs typeface="Calibri"/>
              </a:rPr>
              <a:t>can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10" dirty="0">
                <a:latin typeface="Calibri"/>
                <a:cs typeface="Calibri"/>
              </a:rPr>
              <a:t>be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04" dirty="0">
                <a:latin typeface="Calibri"/>
                <a:cs typeface="Calibri"/>
              </a:rPr>
              <a:t>used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as </a:t>
            </a:r>
            <a:r>
              <a:rPr sz="1800" spc="180" dirty="0">
                <a:latin typeface="Calibri"/>
                <a:cs typeface="Calibri"/>
              </a:rPr>
              <a:t>data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90" dirty="0">
                <a:latin typeface="Calibri"/>
                <a:cs typeface="Calibri"/>
              </a:rPr>
              <a:t>by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others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in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a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different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context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18956" y="3216147"/>
            <a:ext cx="27965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40" dirty="0">
                <a:latin typeface="Calibri"/>
                <a:cs typeface="Calibri"/>
              </a:rPr>
              <a:t>From</a:t>
            </a:r>
            <a:r>
              <a:rPr sz="1000" spc="114" dirty="0">
                <a:latin typeface="Calibri"/>
                <a:cs typeface="Calibri"/>
              </a:rPr>
              <a:t> </a:t>
            </a:r>
            <a:r>
              <a:rPr sz="1000" u="sng" spc="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https://datahub.test.elixir-</a:t>
            </a:r>
            <a:r>
              <a:rPr sz="1000" u="sng" spc="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belgium.org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36318" y="2421280"/>
            <a:ext cx="3446779" cy="418465"/>
          </a:xfrm>
          <a:custGeom>
            <a:avLst/>
            <a:gdLst/>
            <a:ahLst/>
            <a:cxnLst/>
            <a:rect l="l" t="t" r="r" b="b"/>
            <a:pathLst>
              <a:path w="3446779" h="418464">
                <a:moveTo>
                  <a:pt x="0" y="0"/>
                </a:moveTo>
                <a:lnTo>
                  <a:pt x="3446526" y="0"/>
                </a:lnTo>
                <a:lnTo>
                  <a:pt x="3446526" y="418375"/>
                </a:lnTo>
                <a:lnTo>
                  <a:pt x="0" y="4183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50" dirty="0"/>
              <a:t>FAIR</a:t>
            </a:r>
            <a:r>
              <a:rPr spc="95" dirty="0"/>
              <a:t> </a:t>
            </a:r>
            <a:r>
              <a:rPr spc="240" dirty="0"/>
              <a:t>principles</a:t>
            </a:r>
            <a:r>
              <a:rPr spc="100" dirty="0"/>
              <a:t> </a:t>
            </a:r>
            <a:r>
              <a:rPr spc="145" dirty="0"/>
              <a:t>for</a:t>
            </a:r>
            <a:r>
              <a:rPr spc="100" dirty="0"/>
              <a:t> </a:t>
            </a:r>
            <a:r>
              <a:rPr spc="290" dirty="0"/>
              <a:t>data</a:t>
            </a:r>
            <a:r>
              <a:rPr spc="105" dirty="0"/>
              <a:t> </a:t>
            </a:r>
            <a:r>
              <a:rPr spc="365" dirty="0"/>
              <a:t>and</a:t>
            </a:r>
            <a:r>
              <a:rPr spc="100" dirty="0"/>
              <a:t> </a:t>
            </a:r>
            <a:r>
              <a:rPr spc="270" dirty="0"/>
              <a:t>metadata:</a:t>
            </a:r>
            <a:r>
              <a:rPr spc="105" dirty="0"/>
              <a:t> </a:t>
            </a:r>
            <a:r>
              <a:rPr spc="260" dirty="0"/>
              <a:t>explained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03477" y="1770782"/>
            <a:ext cx="5675630" cy="1938020"/>
            <a:chOff x="3303477" y="1770782"/>
            <a:chExt cx="5675630" cy="1938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127" y="1780031"/>
              <a:ext cx="5559552" cy="19202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8239" y="1775545"/>
              <a:ext cx="5666105" cy="1928495"/>
            </a:xfrm>
            <a:custGeom>
              <a:avLst/>
              <a:gdLst/>
              <a:ahLst/>
              <a:cxnLst/>
              <a:rect l="l" t="t" r="r" b="b"/>
              <a:pathLst>
                <a:path w="5666105" h="1928495">
                  <a:moveTo>
                    <a:pt x="0" y="0"/>
                  </a:moveTo>
                  <a:lnTo>
                    <a:pt x="5666041" y="0"/>
                  </a:lnTo>
                  <a:lnTo>
                    <a:pt x="5666041" y="1928039"/>
                  </a:lnTo>
                  <a:lnTo>
                    <a:pt x="0" y="192803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05271" y="1817751"/>
            <a:ext cx="180340" cy="184340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00" spc="130" dirty="0">
                <a:solidFill>
                  <a:srgbClr val="999999"/>
                </a:solidFill>
                <a:latin typeface="Calibri"/>
                <a:cs typeface="Calibri"/>
              </a:rPr>
              <a:t>Sangya</a:t>
            </a:r>
            <a:r>
              <a:rPr sz="1000" spc="4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000" spc="95" dirty="0">
                <a:solidFill>
                  <a:srgbClr val="999999"/>
                </a:solidFill>
                <a:latin typeface="Calibri"/>
                <a:cs typeface="Calibri"/>
              </a:rPr>
              <a:t>Pundir,</a:t>
            </a:r>
            <a:r>
              <a:rPr sz="1000" spc="4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000" spc="170" dirty="0">
                <a:solidFill>
                  <a:srgbClr val="999999"/>
                </a:solidFill>
                <a:latin typeface="Calibri"/>
                <a:cs typeface="Calibri"/>
              </a:rPr>
              <a:t>CC</a:t>
            </a:r>
            <a:r>
              <a:rPr sz="1000" spc="3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000" spc="130" dirty="0">
                <a:solidFill>
                  <a:srgbClr val="999999"/>
                </a:solidFill>
                <a:latin typeface="Calibri"/>
                <a:cs typeface="Calibri"/>
              </a:rPr>
              <a:t>BY-SA</a:t>
            </a:r>
            <a:r>
              <a:rPr sz="1000" spc="3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000" spc="50" dirty="0">
                <a:solidFill>
                  <a:srgbClr val="999999"/>
                </a:solidFill>
                <a:latin typeface="Calibri"/>
                <a:cs typeface="Calibri"/>
              </a:rPr>
              <a:t>4.0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4503" y="1524508"/>
            <a:ext cx="24218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sz="1000" u="sng" spc="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www.go-</a:t>
            </a:r>
            <a:r>
              <a:rPr sz="1000" u="sng" spc="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fair.org/fair-</a:t>
            </a:r>
            <a:r>
              <a:rPr sz="1000" u="sng" spc="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principles/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310" y="4371340"/>
            <a:ext cx="2339340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140" dirty="0">
                <a:latin typeface="Calibri"/>
                <a:cs typeface="Calibri"/>
              </a:rPr>
              <a:t>Metadata</a:t>
            </a:r>
            <a:endParaRPr sz="1600" dirty="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140" dirty="0">
                <a:latin typeface="Calibri"/>
                <a:cs typeface="Calibri"/>
              </a:rPr>
              <a:t>keywords</a:t>
            </a:r>
            <a:endParaRPr sz="1600" dirty="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</a:tabLst>
            </a:pPr>
            <a:r>
              <a:rPr sz="1600" spc="95" dirty="0">
                <a:latin typeface="Calibri"/>
                <a:cs typeface="Calibri"/>
              </a:rPr>
              <a:t>identifiers</a:t>
            </a:r>
            <a:endParaRPr sz="1600" dirty="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65"/>
              </a:spcBef>
              <a:buFont typeface="Arial"/>
              <a:buChar char="•"/>
              <a:tabLst>
                <a:tab pos="298450" algn="l"/>
              </a:tabLst>
            </a:pPr>
            <a:r>
              <a:rPr sz="1600" spc="195" dirty="0">
                <a:latin typeface="Calibri"/>
                <a:cs typeface="Calibri"/>
              </a:rPr>
              <a:t>machine-</a:t>
            </a:r>
            <a:r>
              <a:rPr sz="1600" spc="135" dirty="0">
                <a:latin typeface="Calibri"/>
                <a:cs typeface="Calibri"/>
              </a:rPr>
              <a:t>actionable </a:t>
            </a:r>
            <a:r>
              <a:rPr sz="1600" spc="140" dirty="0">
                <a:latin typeface="Calibri"/>
                <a:cs typeface="Calibri"/>
              </a:rPr>
              <a:t>(SEO,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95" dirty="0">
                <a:latin typeface="Calibri"/>
                <a:cs typeface="Calibri"/>
              </a:rPr>
              <a:t>etc)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0043" y="4371340"/>
            <a:ext cx="18097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70" dirty="0">
                <a:latin typeface="Calibri"/>
                <a:cs typeface="Calibri"/>
              </a:rPr>
              <a:t>Access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150" dirty="0">
                <a:latin typeface="Calibri"/>
                <a:cs typeface="Calibri"/>
              </a:rPr>
              <a:t>procedure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70043" y="4599940"/>
            <a:ext cx="1842770" cy="101917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Calibri"/>
                <a:cs typeface="Calibri"/>
              </a:rPr>
              <a:t>e.g.,</a:t>
            </a:r>
            <a:r>
              <a:rPr sz="1600" spc="285" dirty="0">
                <a:latin typeface="Calibri"/>
                <a:cs typeface="Calibri"/>
              </a:rPr>
              <a:t> </a:t>
            </a:r>
            <a:r>
              <a:rPr sz="1600" spc="240" dirty="0">
                <a:latin typeface="Calibri"/>
                <a:cs typeface="Calibri"/>
              </a:rPr>
              <a:t>DAC</a:t>
            </a:r>
            <a:endParaRPr sz="1600" dirty="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175"/>
              </a:spcBef>
              <a:buFont typeface="Arial"/>
              <a:buChar char="•"/>
              <a:tabLst>
                <a:tab pos="298450" algn="l"/>
              </a:tabLst>
            </a:pPr>
            <a:r>
              <a:rPr sz="1600" spc="120" dirty="0">
                <a:latin typeface="Calibri"/>
                <a:cs typeface="Calibri"/>
              </a:rPr>
              <a:t>authentication, </a:t>
            </a:r>
            <a:r>
              <a:rPr sz="1600" spc="110" dirty="0">
                <a:latin typeface="Calibri"/>
                <a:cs typeface="Calibri"/>
              </a:rPr>
              <a:t>identification</a:t>
            </a:r>
            <a:endParaRPr sz="1600" dirty="0">
              <a:latin typeface="Calibri"/>
              <a:cs typeface="Calibri"/>
            </a:endParaRPr>
          </a:p>
          <a:p>
            <a:pPr marL="297815" indent="-285115">
              <a:lnSpc>
                <a:spcPts val="183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-50" dirty="0">
                <a:latin typeface="Calibri"/>
                <a:cs typeface="Calibri"/>
              </a:rPr>
              <a:t>…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5668" y="4371340"/>
            <a:ext cx="153860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191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600" spc="160" dirty="0">
                <a:latin typeface="Calibri"/>
                <a:cs typeface="Calibri"/>
              </a:rPr>
              <a:t>Standards</a:t>
            </a:r>
            <a:endParaRPr sz="1600" dirty="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145" dirty="0">
                <a:latin typeface="Calibri"/>
                <a:cs typeface="Calibri"/>
              </a:rPr>
              <a:t>Ontologies</a:t>
            </a:r>
            <a:endParaRPr sz="1600" dirty="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175"/>
              </a:spcBef>
              <a:buChar char="•"/>
              <a:tabLst>
                <a:tab pos="298450" algn="l"/>
              </a:tabLst>
            </a:pPr>
            <a:r>
              <a:rPr sz="1600" spc="155" dirty="0">
                <a:latin typeface="Calibri"/>
                <a:cs typeface="Calibri"/>
              </a:rPr>
              <a:t>For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220" dirty="0">
                <a:latin typeface="Calibri"/>
                <a:cs typeface="Calibri"/>
              </a:rPr>
              <a:t>humans </a:t>
            </a:r>
            <a:r>
              <a:rPr sz="1600" spc="180" dirty="0">
                <a:latin typeface="Calibri"/>
                <a:cs typeface="Calibri"/>
              </a:rPr>
              <a:t>and </a:t>
            </a:r>
            <a:r>
              <a:rPr sz="1600" spc="185" dirty="0">
                <a:latin typeface="Calibri"/>
                <a:cs typeface="Calibri"/>
              </a:rPr>
              <a:t>machines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23843" y="4371340"/>
            <a:ext cx="192278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191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600" spc="175" dirty="0">
                <a:latin typeface="Calibri"/>
                <a:cs typeface="Calibri"/>
              </a:rPr>
              <a:t>Documentation</a:t>
            </a:r>
            <a:endParaRPr sz="1600" dirty="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165" dirty="0">
                <a:latin typeface="Calibri"/>
                <a:cs typeface="Calibri"/>
              </a:rPr>
              <a:t>Licence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71700" y="3694366"/>
            <a:ext cx="1732914" cy="666115"/>
          </a:xfrm>
          <a:custGeom>
            <a:avLst/>
            <a:gdLst/>
            <a:ahLst/>
            <a:cxnLst/>
            <a:rect l="l" t="t" r="r" b="b"/>
            <a:pathLst>
              <a:path w="1732914" h="666114">
                <a:moveTo>
                  <a:pt x="57848" y="594814"/>
                </a:moveTo>
                <a:lnTo>
                  <a:pt x="0" y="657357"/>
                </a:lnTo>
                <a:lnTo>
                  <a:pt x="84743" y="666109"/>
                </a:lnTo>
                <a:lnTo>
                  <a:pt x="74668" y="639401"/>
                </a:lnTo>
                <a:lnTo>
                  <a:pt x="61093" y="639401"/>
                </a:lnTo>
                <a:lnTo>
                  <a:pt x="57731" y="630488"/>
                </a:lnTo>
                <a:lnTo>
                  <a:pt x="69614" y="626006"/>
                </a:lnTo>
                <a:lnTo>
                  <a:pt x="57848" y="594814"/>
                </a:lnTo>
                <a:close/>
              </a:path>
              <a:path w="1732914" h="666114">
                <a:moveTo>
                  <a:pt x="69614" y="626006"/>
                </a:moveTo>
                <a:lnTo>
                  <a:pt x="57731" y="630488"/>
                </a:lnTo>
                <a:lnTo>
                  <a:pt x="61093" y="639401"/>
                </a:lnTo>
                <a:lnTo>
                  <a:pt x="72977" y="634918"/>
                </a:lnTo>
                <a:lnTo>
                  <a:pt x="69614" y="626006"/>
                </a:lnTo>
                <a:close/>
              </a:path>
              <a:path w="1732914" h="666114">
                <a:moveTo>
                  <a:pt x="72977" y="634918"/>
                </a:moveTo>
                <a:lnTo>
                  <a:pt x="61093" y="639401"/>
                </a:lnTo>
                <a:lnTo>
                  <a:pt x="74668" y="639401"/>
                </a:lnTo>
                <a:lnTo>
                  <a:pt x="72977" y="634918"/>
                </a:lnTo>
                <a:close/>
              </a:path>
              <a:path w="1732914" h="666114">
                <a:moveTo>
                  <a:pt x="1729094" y="0"/>
                </a:moveTo>
                <a:lnTo>
                  <a:pt x="69614" y="626006"/>
                </a:lnTo>
                <a:lnTo>
                  <a:pt x="72977" y="634918"/>
                </a:lnTo>
                <a:lnTo>
                  <a:pt x="1732456" y="8911"/>
                </a:lnTo>
                <a:lnTo>
                  <a:pt x="17290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030503" y="3698821"/>
            <a:ext cx="76200" cy="653415"/>
          </a:xfrm>
          <a:custGeom>
            <a:avLst/>
            <a:gdLst/>
            <a:ahLst/>
            <a:cxnLst/>
            <a:rect l="l" t="t" r="r" b="b"/>
            <a:pathLst>
              <a:path w="76200" h="653414">
                <a:moveTo>
                  <a:pt x="33337" y="576701"/>
                </a:moveTo>
                <a:lnTo>
                  <a:pt x="0" y="576701"/>
                </a:lnTo>
                <a:lnTo>
                  <a:pt x="38100" y="652901"/>
                </a:lnTo>
                <a:lnTo>
                  <a:pt x="69850" y="589401"/>
                </a:lnTo>
                <a:lnTo>
                  <a:pt x="33337" y="589401"/>
                </a:lnTo>
                <a:lnTo>
                  <a:pt x="33337" y="576701"/>
                </a:lnTo>
                <a:close/>
              </a:path>
              <a:path w="76200" h="653414">
                <a:moveTo>
                  <a:pt x="42861" y="0"/>
                </a:moveTo>
                <a:lnTo>
                  <a:pt x="33336" y="0"/>
                </a:lnTo>
                <a:lnTo>
                  <a:pt x="33337" y="589401"/>
                </a:lnTo>
                <a:lnTo>
                  <a:pt x="42862" y="589401"/>
                </a:lnTo>
                <a:lnTo>
                  <a:pt x="42861" y="0"/>
                </a:lnTo>
                <a:close/>
              </a:path>
              <a:path w="76200" h="653414">
                <a:moveTo>
                  <a:pt x="76200" y="576701"/>
                </a:moveTo>
                <a:lnTo>
                  <a:pt x="42862" y="576701"/>
                </a:lnTo>
                <a:lnTo>
                  <a:pt x="42862" y="589401"/>
                </a:lnTo>
                <a:lnTo>
                  <a:pt x="69850" y="589401"/>
                </a:lnTo>
                <a:lnTo>
                  <a:pt x="76200" y="576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718544" y="3695490"/>
            <a:ext cx="683260" cy="656590"/>
          </a:xfrm>
          <a:custGeom>
            <a:avLst/>
            <a:gdLst/>
            <a:ahLst/>
            <a:cxnLst/>
            <a:rect l="l" t="t" r="r" b="b"/>
            <a:pathLst>
              <a:path w="683259" h="656589">
                <a:moveTo>
                  <a:pt x="624837" y="606890"/>
                </a:moveTo>
                <a:lnTo>
                  <a:pt x="601747" y="630936"/>
                </a:lnTo>
                <a:lnTo>
                  <a:pt x="683098" y="656234"/>
                </a:lnTo>
                <a:lnTo>
                  <a:pt x="668663" y="615687"/>
                </a:lnTo>
                <a:lnTo>
                  <a:pt x="633997" y="615687"/>
                </a:lnTo>
                <a:lnTo>
                  <a:pt x="624837" y="606890"/>
                </a:lnTo>
                <a:close/>
              </a:path>
              <a:path w="683259" h="656589">
                <a:moveTo>
                  <a:pt x="631435" y="600020"/>
                </a:moveTo>
                <a:lnTo>
                  <a:pt x="624837" y="606890"/>
                </a:lnTo>
                <a:lnTo>
                  <a:pt x="633997" y="615687"/>
                </a:lnTo>
                <a:lnTo>
                  <a:pt x="640595" y="608816"/>
                </a:lnTo>
                <a:lnTo>
                  <a:pt x="631435" y="600020"/>
                </a:lnTo>
                <a:close/>
              </a:path>
              <a:path w="683259" h="656589">
                <a:moveTo>
                  <a:pt x="654526" y="575974"/>
                </a:moveTo>
                <a:lnTo>
                  <a:pt x="631435" y="600020"/>
                </a:lnTo>
                <a:lnTo>
                  <a:pt x="640595" y="608816"/>
                </a:lnTo>
                <a:lnTo>
                  <a:pt x="633997" y="615687"/>
                </a:lnTo>
                <a:lnTo>
                  <a:pt x="668663" y="615687"/>
                </a:lnTo>
                <a:lnTo>
                  <a:pt x="654526" y="575974"/>
                </a:lnTo>
                <a:close/>
              </a:path>
              <a:path w="683259" h="656589">
                <a:moveTo>
                  <a:pt x="6597" y="0"/>
                </a:moveTo>
                <a:lnTo>
                  <a:pt x="0" y="6869"/>
                </a:lnTo>
                <a:lnTo>
                  <a:pt x="624837" y="606890"/>
                </a:lnTo>
                <a:lnTo>
                  <a:pt x="631435" y="600020"/>
                </a:lnTo>
                <a:lnTo>
                  <a:pt x="65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8166841" y="3694539"/>
            <a:ext cx="1344295" cy="658495"/>
          </a:xfrm>
          <a:custGeom>
            <a:avLst/>
            <a:gdLst/>
            <a:ahLst/>
            <a:cxnLst/>
            <a:rect l="l" t="t" r="r" b="b"/>
            <a:pathLst>
              <a:path w="1344295" h="658495">
                <a:moveTo>
                  <a:pt x="1273447" y="628130"/>
                </a:moveTo>
                <a:lnTo>
                  <a:pt x="1258862" y="658107"/>
                </a:lnTo>
                <a:lnTo>
                  <a:pt x="1344051" y="657184"/>
                </a:lnTo>
                <a:lnTo>
                  <a:pt x="1326026" y="633686"/>
                </a:lnTo>
                <a:lnTo>
                  <a:pt x="1284867" y="633686"/>
                </a:lnTo>
                <a:lnTo>
                  <a:pt x="1273447" y="628130"/>
                </a:lnTo>
                <a:close/>
              </a:path>
              <a:path w="1344295" h="658495">
                <a:moveTo>
                  <a:pt x="1277614" y="619565"/>
                </a:moveTo>
                <a:lnTo>
                  <a:pt x="1273447" y="628130"/>
                </a:lnTo>
                <a:lnTo>
                  <a:pt x="1284867" y="633686"/>
                </a:lnTo>
                <a:lnTo>
                  <a:pt x="1289034" y="625121"/>
                </a:lnTo>
                <a:lnTo>
                  <a:pt x="1277614" y="619565"/>
                </a:lnTo>
                <a:close/>
              </a:path>
              <a:path w="1344295" h="658495">
                <a:moveTo>
                  <a:pt x="1292199" y="589587"/>
                </a:moveTo>
                <a:lnTo>
                  <a:pt x="1277614" y="619565"/>
                </a:lnTo>
                <a:lnTo>
                  <a:pt x="1289034" y="625121"/>
                </a:lnTo>
                <a:lnTo>
                  <a:pt x="1284867" y="633686"/>
                </a:lnTo>
                <a:lnTo>
                  <a:pt x="1326026" y="633686"/>
                </a:lnTo>
                <a:lnTo>
                  <a:pt x="1292199" y="589587"/>
                </a:lnTo>
                <a:close/>
              </a:path>
              <a:path w="1344295" h="658495">
                <a:moveTo>
                  <a:pt x="4166" y="0"/>
                </a:moveTo>
                <a:lnTo>
                  <a:pt x="0" y="8564"/>
                </a:lnTo>
                <a:lnTo>
                  <a:pt x="1273447" y="628130"/>
                </a:lnTo>
                <a:lnTo>
                  <a:pt x="1277614" y="619565"/>
                </a:lnTo>
                <a:lnTo>
                  <a:pt x="41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Findable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494852" y="425097"/>
            <a:ext cx="1238250" cy="1938020"/>
            <a:chOff x="10494852" y="425097"/>
            <a:chExt cx="1238250" cy="1938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03408" y="530352"/>
              <a:ext cx="1222248" cy="18257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499614" y="429859"/>
              <a:ext cx="1228725" cy="1928495"/>
            </a:xfrm>
            <a:custGeom>
              <a:avLst/>
              <a:gdLst/>
              <a:ahLst/>
              <a:cxnLst/>
              <a:rect l="l" t="t" r="r" b="b"/>
              <a:pathLst>
                <a:path w="1228725" h="1928495">
                  <a:moveTo>
                    <a:pt x="0" y="0"/>
                  </a:moveTo>
                  <a:lnTo>
                    <a:pt x="1228721" y="0"/>
                  </a:lnTo>
                  <a:lnTo>
                    <a:pt x="1228721" y="1928039"/>
                  </a:lnTo>
                  <a:lnTo>
                    <a:pt x="0" y="192803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23355" y="1995932"/>
            <a:ext cx="3382010" cy="7143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650"/>
              </a:spcBef>
              <a:buChar char="-"/>
              <a:tabLst>
                <a:tab pos="297815" algn="l"/>
              </a:tabLst>
            </a:pPr>
            <a:r>
              <a:rPr sz="1800" spc="225" dirty="0">
                <a:latin typeface="Calibri"/>
                <a:cs typeface="Calibri"/>
              </a:rPr>
              <a:t>During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project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50"/>
              </a:spcBef>
              <a:buChar char="-"/>
              <a:tabLst>
                <a:tab pos="297815" algn="l"/>
              </a:tabLst>
            </a:pPr>
            <a:r>
              <a:rPr sz="1800" spc="125" dirty="0">
                <a:latin typeface="Calibri"/>
                <a:cs typeface="Calibri"/>
              </a:rPr>
              <a:t>After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225" dirty="0">
                <a:latin typeface="Calibri"/>
                <a:cs typeface="Calibri"/>
              </a:rPr>
              <a:t>end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of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project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627" y="1627124"/>
            <a:ext cx="5930900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5093970" algn="l"/>
              </a:tabLst>
            </a:pPr>
            <a:r>
              <a:rPr sz="1750" spc="215" dirty="0">
                <a:latin typeface="Calibri"/>
                <a:cs typeface="Calibri"/>
              </a:rPr>
              <a:t>Where?</a:t>
            </a:r>
            <a:r>
              <a:rPr sz="1750" dirty="0">
                <a:latin typeface="Calibri"/>
                <a:cs typeface="Calibri"/>
              </a:rPr>
              <a:t>	</a:t>
            </a:r>
            <a:r>
              <a:rPr sz="1800" spc="225" dirty="0">
                <a:latin typeface="Calibri"/>
                <a:cs typeface="Calibri"/>
              </a:rPr>
              <a:t>When?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spc="185" dirty="0">
                <a:latin typeface="Calibri"/>
                <a:cs typeface="Calibri"/>
              </a:rPr>
              <a:t>Searchable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resources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20" dirty="0">
                <a:latin typeface="Calibri"/>
                <a:cs typeface="Calibri"/>
              </a:rPr>
              <a:t>such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as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627" y="2331211"/>
            <a:ext cx="3806825" cy="143065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725"/>
              </a:spcBef>
              <a:buChar char="-"/>
              <a:tabLst>
                <a:tab pos="297815" algn="l"/>
              </a:tabLst>
            </a:pPr>
            <a:r>
              <a:rPr sz="1800" spc="175" dirty="0">
                <a:latin typeface="Calibri"/>
                <a:cs typeface="Calibri"/>
              </a:rPr>
              <a:t>search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95" dirty="0">
                <a:latin typeface="Calibri"/>
                <a:cs typeface="Calibri"/>
              </a:rPr>
              <a:t>engines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20"/>
              </a:spcBef>
              <a:buSzPct val="102857"/>
              <a:buChar char="-"/>
              <a:tabLst>
                <a:tab pos="297815" algn="l"/>
              </a:tabLst>
            </a:pPr>
            <a:r>
              <a:rPr sz="1750" spc="200" dirty="0">
                <a:latin typeface="Calibri"/>
                <a:cs typeface="Calibri"/>
              </a:rPr>
              <a:t>databases</a:t>
            </a:r>
            <a:r>
              <a:rPr sz="1750" spc="80" dirty="0">
                <a:latin typeface="Calibri"/>
                <a:cs typeface="Calibri"/>
              </a:rPr>
              <a:t> </a:t>
            </a:r>
            <a:r>
              <a:rPr sz="1750" spc="135" dirty="0">
                <a:latin typeface="Calibri"/>
                <a:cs typeface="Calibri"/>
              </a:rPr>
              <a:t>or</a:t>
            </a:r>
            <a:r>
              <a:rPr sz="1750" spc="90" dirty="0">
                <a:latin typeface="Calibri"/>
                <a:cs typeface="Calibri"/>
              </a:rPr>
              <a:t> </a:t>
            </a:r>
            <a:r>
              <a:rPr sz="1750" spc="140" dirty="0">
                <a:latin typeface="Calibri"/>
                <a:cs typeface="Calibri"/>
              </a:rPr>
              <a:t>repositories</a:t>
            </a:r>
            <a:endParaRPr sz="175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50"/>
              </a:spcBef>
              <a:buChar char="-"/>
              <a:tabLst>
                <a:tab pos="297815" algn="l"/>
              </a:tabLst>
            </a:pPr>
            <a:r>
              <a:rPr sz="1800" spc="185" dirty="0">
                <a:latin typeface="Calibri"/>
                <a:cs typeface="Calibri"/>
              </a:rPr>
              <a:t>systems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for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shared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storage,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etc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30"/>
              </a:spcBef>
              <a:buChar char="-"/>
              <a:tabLst>
                <a:tab pos="297815" algn="l"/>
              </a:tabLst>
            </a:pPr>
            <a:r>
              <a:rPr sz="1800" spc="140" dirty="0">
                <a:latin typeface="Calibri"/>
                <a:cs typeface="Calibri"/>
              </a:rPr>
              <a:t>registries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of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95" dirty="0">
                <a:latin typeface="Calibri"/>
                <a:cs typeface="Calibri"/>
              </a:rPr>
              <a:t>metadata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627" y="1048003"/>
            <a:ext cx="6794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40" dirty="0">
                <a:solidFill>
                  <a:srgbClr val="7F7F7F"/>
                </a:solidFill>
                <a:latin typeface="Calibri"/>
                <a:cs typeface="Calibri"/>
              </a:rPr>
              <a:t>Your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9" dirty="0">
                <a:solidFill>
                  <a:srgbClr val="7F7F7F"/>
                </a:solidFill>
                <a:latin typeface="Calibri"/>
                <a:cs typeface="Calibri"/>
              </a:rPr>
              <a:t>(meta)data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00" dirty="0">
                <a:solidFill>
                  <a:srgbClr val="7F7F7F"/>
                </a:solidFill>
                <a:latin typeface="Calibri"/>
                <a:cs typeface="Calibri"/>
              </a:rPr>
              <a:t>can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90" dirty="0">
                <a:solidFill>
                  <a:srgbClr val="7F7F7F"/>
                </a:solidFill>
                <a:latin typeface="Calibri"/>
                <a:cs typeface="Calibri"/>
              </a:rPr>
              <a:t>be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discovered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65" dirty="0">
                <a:solidFill>
                  <a:srgbClr val="7F7F7F"/>
                </a:solidFill>
                <a:latin typeface="Calibri"/>
                <a:cs typeface="Calibri"/>
              </a:rPr>
              <a:t>by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7F7F7F"/>
                </a:solidFill>
                <a:latin typeface="Calibri"/>
                <a:cs typeface="Calibri"/>
              </a:rPr>
              <a:t>others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1627" y="3961892"/>
            <a:ext cx="124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45" dirty="0">
                <a:latin typeface="Calibri"/>
                <a:cs typeface="Calibri"/>
              </a:rPr>
              <a:t>By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35" dirty="0">
                <a:latin typeface="Calibri"/>
                <a:cs typeface="Calibri"/>
              </a:rPr>
              <a:t>whom?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627" y="4245355"/>
            <a:ext cx="3890010" cy="142494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650"/>
              </a:spcBef>
              <a:buChar char="-"/>
              <a:tabLst>
                <a:tab pos="297815" algn="l"/>
              </a:tabLst>
            </a:pPr>
            <a:r>
              <a:rPr sz="1800" spc="130" dirty="0">
                <a:latin typeface="Calibri"/>
                <a:cs typeface="Calibri"/>
              </a:rPr>
              <a:t>Collaborators,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colleagues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50"/>
              </a:spcBef>
              <a:buChar char="-"/>
              <a:tabLst>
                <a:tab pos="297815" algn="l"/>
              </a:tabLst>
            </a:pPr>
            <a:r>
              <a:rPr sz="1800" spc="155" dirty="0">
                <a:latin typeface="Calibri"/>
                <a:cs typeface="Calibri"/>
              </a:rPr>
              <a:t>Reviewers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25"/>
              </a:spcBef>
              <a:buChar char="-"/>
              <a:tabLst>
                <a:tab pos="297815" algn="l"/>
              </a:tabLst>
            </a:pPr>
            <a:r>
              <a:rPr sz="1800" spc="185" dirty="0">
                <a:latin typeface="Calibri"/>
                <a:cs typeface="Calibri"/>
              </a:rPr>
              <a:t>Other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scientists,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society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at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large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50"/>
              </a:spcBef>
              <a:buChar char="-"/>
              <a:tabLst>
                <a:tab pos="297815" algn="l"/>
              </a:tabLst>
            </a:pPr>
            <a:r>
              <a:rPr sz="1800" spc="140" dirty="0">
                <a:latin typeface="Calibri"/>
                <a:cs typeface="Calibri"/>
              </a:rPr>
              <a:t>Registries,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225" dirty="0">
                <a:latin typeface="Calibri"/>
                <a:cs typeface="Calibri"/>
              </a:rPr>
              <a:t>web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crawler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3355" y="3961892"/>
            <a:ext cx="678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0" dirty="0">
                <a:latin typeface="Calibri"/>
                <a:cs typeface="Calibri"/>
              </a:rPr>
              <a:t>How?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3355" y="4245355"/>
            <a:ext cx="5134610" cy="106807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650"/>
              </a:spcBef>
              <a:buChar char="-"/>
              <a:tabLst>
                <a:tab pos="297815" algn="l"/>
              </a:tabLst>
            </a:pPr>
            <a:r>
              <a:rPr sz="1800" spc="180" dirty="0">
                <a:latin typeface="Calibri"/>
                <a:cs typeface="Calibri"/>
              </a:rPr>
              <a:t>Machine-</a:t>
            </a:r>
            <a:r>
              <a:rPr sz="1800" spc="140" dirty="0">
                <a:latin typeface="Calibri"/>
                <a:cs typeface="Calibri"/>
              </a:rPr>
              <a:t>actionable*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204" dirty="0">
                <a:latin typeface="Calibri"/>
                <a:cs typeface="Calibri"/>
              </a:rPr>
              <a:t>metadata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(SEO,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etc)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50"/>
              </a:spcBef>
              <a:buChar char="-"/>
              <a:tabLst>
                <a:tab pos="297815" algn="l"/>
              </a:tabLst>
            </a:pPr>
            <a:r>
              <a:rPr sz="1800" spc="180" dirty="0">
                <a:latin typeface="Calibri"/>
                <a:cs typeface="Calibri"/>
              </a:rPr>
              <a:t>Machine-</a:t>
            </a:r>
            <a:r>
              <a:rPr sz="1800" spc="170" dirty="0">
                <a:latin typeface="Calibri"/>
                <a:cs typeface="Calibri"/>
              </a:rPr>
              <a:t>actionable</a:t>
            </a:r>
            <a:r>
              <a:rPr sz="1800" spc="125" dirty="0">
                <a:latin typeface="Calibri"/>
                <a:cs typeface="Calibri"/>
              </a:rPr>
              <a:t> </a:t>
            </a:r>
            <a:r>
              <a:rPr sz="1800" spc="170" dirty="0">
                <a:latin typeface="Calibri"/>
                <a:cs typeface="Calibri"/>
              </a:rPr>
              <a:t>keywords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25"/>
              </a:spcBef>
              <a:buChar char="-"/>
              <a:tabLst>
                <a:tab pos="297815" algn="l"/>
              </a:tabLst>
            </a:pPr>
            <a:r>
              <a:rPr sz="1800" spc="204" dirty="0">
                <a:latin typeface="Calibri"/>
                <a:cs typeface="Calibri"/>
              </a:rPr>
              <a:t>Unique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229" dirty="0">
                <a:latin typeface="Calibri"/>
                <a:cs typeface="Calibri"/>
              </a:rPr>
              <a:t>and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persistent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identifiers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713" y="6259067"/>
            <a:ext cx="4980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0" dirty="0">
                <a:latin typeface="Calibri"/>
                <a:cs typeface="Calibri"/>
              </a:rPr>
              <a:t>*Machine-</a:t>
            </a:r>
            <a:r>
              <a:rPr sz="1400" spc="110" dirty="0">
                <a:latin typeface="Calibri"/>
                <a:cs typeface="Calibri"/>
              </a:rPr>
              <a:t>actionable: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114" dirty="0">
                <a:latin typeface="Calibri"/>
                <a:cs typeface="Calibri"/>
              </a:rPr>
              <a:t>following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135" dirty="0">
                <a:latin typeface="Calibri"/>
                <a:cs typeface="Calibri"/>
              </a:rPr>
              <a:t>standards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for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sz="1400" spc="155" dirty="0">
                <a:latin typeface="Calibri"/>
                <a:cs typeface="Calibri"/>
              </a:rPr>
              <a:t>machines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673" y="242315"/>
            <a:ext cx="2091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409" dirty="0"/>
              <a:t>Outline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1074207" y="1251203"/>
            <a:ext cx="9444355" cy="406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</a:tabLst>
            </a:pPr>
            <a:r>
              <a:rPr sz="2000" spc="250" dirty="0">
                <a:latin typeface="Calibri"/>
                <a:cs typeface="Calibri"/>
              </a:rPr>
              <a:t>What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10" dirty="0">
                <a:latin typeface="Calibri"/>
                <a:cs typeface="Calibri"/>
              </a:rPr>
              <a:t>is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15" dirty="0">
                <a:latin typeface="Calibri"/>
                <a:cs typeface="Calibri"/>
              </a:rPr>
              <a:t>Research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225" dirty="0">
                <a:latin typeface="Calibri"/>
                <a:cs typeface="Calibri"/>
              </a:rPr>
              <a:t>Data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254" dirty="0">
                <a:latin typeface="Calibri"/>
                <a:cs typeface="Calibri"/>
              </a:rPr>
              <a:t>Management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175" dirty="0">
                <a:latin typeface="Calibri"/>
                <a:cs typeface="Calibri"/>
              </a:rPr>
              <a:t>(RDM)</a:t>
            </a: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800"/>
              </a:spcBef>
              <a:buAutoNum type="arabicPeriod"/>
              <a:tabLst>
                <a:tab pos="469265" algn="l"/>
              </a:tabLst>
            </a:pPr>
            <a:r>
              <a:rPr sz="2000" spc="285" dirty="0">
                <a:latin typeface="Calibri"/>
                <a:cs typeface="Calibri"/>
              </a:rPr>
              <a:t>Why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240" dirty="0">
                <a:latin typeface="Calibri"/>
                <a:cs typeface="Calibri"/>
              </a:rPr>
              <a:t>do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235" dirty="0">
                <a:latin typeface="Calibri"/>
                <a:cs typeface="Calibri"/>
              </a:rPr>
              <a:t>we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40" dirty="0">
                <a:latin typeface="Calibri"/>
                <a:cs typeface="Calibri"/>
              </a:rPr>
              <a:t>do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290" dirty="0">
                <a:latin typeface="Calibri"/>
                <a:cs typeface="Calibri"/>
              </a:rPr>
              <a:t>RDM</a:t>
            </a: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800"/>
              </a:spcBef>
              <a:buAutoNum type="arabicPeriod"/>
              <a:tabLst>
                <a:tab pos="469265" algn="l"/>
              </a:tabLst>
            </a:pPr>
            <a:r>
              <a:rPr sz="2000" spc="280" dirty="0">
                <a:latin typeface="Calibri"/>
                <a:cs typeface="Calibri"/>
              </a:rPr>
              <a:t>Open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200" dirty="0">
                <a:latin typeface="Calibri"/>
                <a:cs typeface="Calibri"/>
              </a:rPr>
              <a:t>data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54" dirty="0">
                <a:latin typeface="Calibri"/>
                <a:cs typeface="Calibri"/>
              </a:rPr>
              <a:t>VS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250" dirty="0">
                <a:latin typeface="Calibri"/>
                <a:cs typeface="Calibri"/>
              </a:rPr>
              <a:t>FAIR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8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800"/>
              </a:spcBef>
              <a:buAutoNum type="arabicPeriod"/>
              <a:tabLst>
                <a:tab pos="469265" algn="l"/>
              </a:tabLst>
            </a:pPr>
            <a:r>
              <a:rPr sz="2000" spc="250" dirty="0">
                <a:latin typeface="Calibri"/>
                <a:cs typeface="Calibri"/>
              </a:rPr>
              <a:t>What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55" dirty="0">
                <a:latin typeface="Calibri"/>
                <a:cs typeface="Calibri"/>
              </a:rPr>
              <a:t>are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195" dirty="0">
                <a:latin typeface="Calibri"/>
                <a:cs typeface="Calibri"/>
              </a:rPr>
              <a:t>the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165" dirty="0">
                <a:latin typeface="Calibri"/>
                <a:cs typeface="Calibri"/>
              </a:rPr>
              <a:t>benefits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10" dirty="0">
                <a:latin typeface="Calibri"/>
                <a:cs typeface="Calibri"/>
              </a:rPr>
              <a:t>of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65" dirty="0">
                <a:latin typeface="Calibri"/>
                <a:cs typeface="Calibri"/>
              </a:rPr>
              <a:t>good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285" dirty="0">
                <a:latin typeface="Calibri"/>
                <a:cs typeface="Calibri"/>
              </a:rPr>
              <a:t>RDM</a:t>
            </a:r>
            <a:endParaRPr sz="2000" dirty="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tabLst>
                <a:tab pos="926465" algn="l"/>
              </a:tabLst>
            </a:pPr>
            <a:r>
              <a:rPr sz="2000" spc="254" dirty="0">
                <a:latin typeface="Calibri"/>
                <a:cs typeface="Calibri"/>
              </a:rPr>
              <a:t>During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95" dirty="0">
                <a:latin typeface="Calibri"/>
                <a:cs typeface="Calibri"/>
              </a:rPr>
              <a:t>the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60" dirty="0">
                <a:latin typeface="Calibri"/>
                <a:cs typeface="Calibri"/>
              </a:rPr>
              <a:t>project</a:t>
            </a:r>
            <a:endParaRPr sz="2000" dirty="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tabLst>
                <a:tab pos="926465" algn="l"/>
              </a:tabLst>
            </a:pPr>
            <a:r>
              <a:rPr sz="2000" spc="130" dirty="0">
                <a:latin typeface="Calibri"/>
                <a:cs typeface="Calibri"/>
              </a:rPr>
              <a:t>After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95" dirty="0">
                <a:latin typeface="Calibri"/>
                <a:cs typeface="Calibri"/>
              </a:rPr>
              <a:t>the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160" dirty="0">
                <a:latin typeface="Calibri"/>
                <a:cs typeface="Calibri"/>
              </a:rPr>
              <a:t>project</a:t>
            </a: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800"/>
              </a:spcBef>
              <a:buAutoNum type="arabicPeriod"/>
              <a:tabLst>
                <a:tab pos="469265" algn="l"/>
              </a:tabLst>
            </a:pPr>
            <a:r>
              <a:rPr sz="2000" spc="275" dirty="0">
                <a:latin typeface="Calibri"/>
                <a:cs typeface="Calibri"/>
              </a:rPr>
              <a:t>How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50" dirty="0">
                <a:latin typeface="Calibri"/>
                <a:cs typeface="Calibri"/>
              </a:rPr>
              <a:t>to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220" dirty="0">
                <a:latin typeface="Calibri"/>
                <a:cs typeface="Calibri"/>
              </a:rPr>
              <a:t>approach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310" dirty="0">
                <a:latin typeface="Calibri"/>
                <a:cs typeface="Calibri"/>
              </a:rPr>
              <a:t>RDM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75" dirty="0">
                <a:latin typeface="Calibri"/>
                <a:cs typeface="Calibri"/>
              </a:rPr>
              <a:t>starting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85" dirty="0">
                <a:latin typeface="Calibri"/>
                <a:cs typeface="Calibri"/>
              </a:rPr>
              <a:t>with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25" dirty="0">
                <a:latin typeface="Calibri"/>
                <a:cs typeface="Calibri"/>
              </a:rPr>
              <a:t>"the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170" dirty="0">
                <a:latin typeface="Calibri"/>
                <a:cs typeface="Calibri"/>
              </a:rPr>
              <a:t>end"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204" dirty="0">
                <a:latin typeface="Calibri"/>
                <a:cs typeface="Calibri"/>
              </a:rPr>
              <a:t>(FAIR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204" dirty="0">
                <a:latin typeface="Calibri"/>
                <a:cs typeface="Calibri"/>
              </a:rPr>
              <a:t>metadata)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170" dirty="0">
                <a:latin typeface="Calibri"/>
                <a:cs typeface="Calibri"/>
              </a:rPr>
              <a:t>in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270" dirty="0">
                <a:latin typeface="Calibri"/>
                <a:cs typeface="Calibri"/>
              </a:rPr>
              <a:t>mind</a:t>
            </a: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800"/>
              </a:spcBef>
              <a:buAutoNum type="arabicPeriod"/>
              <a:tabLst>
                <a:tab pos="469265" algn="l"/>
              </a:tabLst>
            </a:pPr>
            <a:r>
              <a:rPr sz="2000" spc="240" dirty="0">
                <a:latin typeface="Calibri"/>
                <a:cs typeface="Calibri"/>
              </a:rPr>
              <a:t>ELIXIR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15" dirty="0">
                <a:latin typeface="Calibri"/>
                <a:cs typeface="Calibri"/>
              </a:rPr>
              <a:t>(Belgium)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75" dirty="0">
                <a:latin typeface="Calibri"/>
                <a:cs typeface="Calibri"/>
              </a:rPr>
              <a:t>resources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00" dirty="0">
                <a:latin typeface="Calibri"/>
                <a:cs typeface="Calibri"/>
              </a:rPr>
              <a:t>for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85" dirty="0">
                <a:latin typeface="Calibri"/>
                <a:cs typeface="Calibri"/>
              </a:rPr>
              <a:t>RDM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Sharing</a:t>
            </a:r>
            <a:r>
              <a:rPr spc="95" dirty="0"/>
              <a:t> </a:t>
            </a:r>
            <a:r>
              <a:rPr spc="290" dirty="0"/>
              <a:t>data</a:t>
            </a:r>
            <a:r>
              <a:rPr spc="95" dirty="0"/>
              <a:t> </a:t>
            </a:r>
            <a:r>
              <a:rPr dirty="0"/>
              <a:t>–</a:t>
            </a:r>
            <a:r>
              <a:rPr spc="90" dirty="0"/>
              <a:t> </a:t>
            </a:r>
            <a:r>
              <a:rPr spc="220" dirty="0"/>
              <a:t>Repositories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627" y="968755"/>
            <a:ext cx="4772660" cy="91566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170" dirty="0">
                <a:solidFill>
                  <a:srgbClr val="7F7F7F"/>
                </a:solidFill>
                <a:latin typeface="Calibri"/>
                <a:cs typeface="Calibri"/>
              </a:rPr>
              <a:t>Sessions: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195" dirty="0">
                <a:solidFill>
                  <a:srgbClr val="7F7F7F"/>
                </a:solidFill>
                <a:latin typeface="Calibri"/>
                <a:cs typeface="Calibri"/>
              </a:rPr>
              <a:t>“Data</a:t>
            </a:r>
            <a:r>
              <a:rPr sz="2400" spc="6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7F7F7F"/>
                </a:solidFill>
                <a:latin typeface="Calibri"/>
                <a:cs typeface="Calibri"/>
              </a:rPr>
              <a:t>publication</a:t>
            </a:r>
            <a:r>
              <a:rPr sz="2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120" dirty="0">
                <a:solidFill>
                  <a:srgbClr val="7F7F7F"/>
                </a:solidFill>
                <a:latin typeface="Calibri"/>
                <a:cs typeface="Calibri"/>
              </a:rPr>
              <a:t>101”</a:t>
            </a:r>
            <a:r>
              <a:rPr sz="2400" spc="6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7F7F7F"/>
                </a:solidFill>
                <a:latin typeface="Calibri"/>
                <a:cs typeface="Calibri"/>
              </a:rPr>
              <a:t>session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3935" y="3035807"/>
            <a:ext cx="1371600" cy="13685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53875" y="2974339"/>
            <a:ext cx="4894580" cy="14370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800" spc="150" dirty="0">
                <a:latin typeface="Calibri"/>
                <a:cs typeface="Calibri"/>
              </a:rPr>
              <a:t>Repositories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or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deposition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70" dirty="0">
                <a:latin typeface="Calibri"/>
                <a:cs typeface="Calibri"/>
              </a:rPr>
              <a:t>databases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50"/>
              </a:spcBef>
              <a:buChar char="-"/>
              <a:tabLst>
                <a:tab pos="297815" algn="l"/>
              </a:tabLst>
            </a:pPr>
            <a:r>
              <a:rPr sz="1800" spc="180" dirty="0">
                <a:latin typeface="Calibri"/>
                <a:cs typeface="Calibri"/>
              </a:rPr>
              <a:t>Machine-</a:t>
            </a:r>
            <a:r>
              <a:rPr sz="1800" spc="165" dirty="0">
                <a:latin typeface="Calibri"/>
                <a:cs typeface="Calibri"/>
              </a:rPr>
              <a:t>actionable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04" dirty="0">
                <a:latin typeface="Calibri"/>
                <a:cs typeface="Calibri"/>
              </a:rPr>
              <a:t>metadata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(SEO,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etc)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30"/>
              </a:spcBef>
              <a:buChar char="-"/>
              <a:tabLst>
                <a:tab pos="297815" algn="l"/>
              </a:tabLst>
            </a:pPr>
            <a:r>
              <a:rPr sz="1800" spc="180" dirty="0">
                <a:latin typeface="Calibri"/>
                <a:cs typeface="Calibri"/>
              </a:rPr>
              <a:t>Machine-</a:t>
            </a:r>
            <a:r>
              <a:rPr sz="1800" spc="165" dirty="0">
                <a:latin typeface="Calibri"/>
                <a:cs typeface="Calibri"/>
              </a:rPr>
              <a:t>actionable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70" dirty="0">
                <a:latin typeface="Calibri"/>
                <a:cs typeface="Calibri"/>
              </a:rPr>
              <a:t>keywords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45"/>
              </a:spcBef>
              <a:buChar char="-"/>
              <a:tabLst>
                <a:tab pos="297815" algn="l"/>
              </a:tabLst>
            </a:pPr>
            <a:r>
              <a:rPr sz="1800" spc="204" dirty="0">
                <a:latin typeface="Calibri"/>
                <a:cs typeface="Calibri"/>
              </a:rPr>
              <a:t>Unique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229" dirty="0">
                <a:latin typeface="Calibri"/>
                <a:cs typeface="Calibri"/>
              </a:rPr>
              <a:t>and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persistent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identifiers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627" y="968755"/>
            <a:ext cx="9637395" cy="134874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170" dirty="0">
                <a:solidFill>
                  <a:srgbClr val="7F7F7F"/>
                </a:solidFill>
                <a:latin typeface="Calibri"/>
                <a:cs typeface="Calibri"/>
              </a:rPr>
              <a:t>Sessions: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175" dirty="0">
                <a:solidFill>
                  <a:srgbClr val="7F7F7F"/>
                </a:solidFill>
                <a:latin typeface="Calibri"/>
                <a:cs typeface="Calibri"/>
              </a:rPr>
              <a:t>“Ethical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legal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10" dirty="0">
                <a:solidFill>
                  <a:srgbClr val="7F7F7F"/>
                </a:solidFill>
                <a:latin typeface="Calibri"/>
                <a:cs typeface="Calibri"/>
              </a:rPr>
              <a:t>constraints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75" dirty="0">
                <a:solidFill>
                  <a:srgbClr val="7F7F7F"/>
                </a:solidFill>
                <a:latin typeface="Calibri"/>
                <a:cs typeface="Calibri"/>
              </a:rPr>
              <a:t>on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the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7F7F7F"/>
                </a:solidFill>
                <a:latin typeface="Calibri"/>
                <a:cs typeface="Calibri"/>
              </a:rPr>
              <a:t>sharing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7F7F7F"/>
                </a:solidFill>
                <a:latin typeface="Calibri"/>
                <a:cs typeface="Calibri"/>
              </a:rPr>
              <a:t>of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personal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7F7F7F"/>
                </a:solidFill>
                <a:latin typeface="Calibri"/>
                <a:cs typeface="Calibri"/>
              </a:rPr>
              <a:t>data”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“A </a:t>
            </a:r>
            <a:r>
              <a:rPr sz="2400" spc="185" dirty="0">
                <a:solidFill>
                  <a:srgbClr val="7F7F7F"/>
                </a:solidFill>
                <a:latin typeface="Calibri"/>
                <a:cs typeface="Calibri"/>
              </a:rPr>
              <a:t>closer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7F7F7F"/>
                </a:solidFill>
                <a:latin typeface="Calibri"/>
                <a:cs typeface="Calibri"/>
              </a:rPr>
              <a:t>look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7F7F7F"/>
                </a:solidFill>
                <a:latin typeface="Calibri"/>
                <a:cs typeface="Calibri"/>
              </a:rPr>
              <a:t>at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the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7F7F7F"/>
                </a:solidFill>
                <a:latin typeface="Calibri"/>
                <a:cs typeface="Calibri"/>
              </a:rPr>
              <a:t>repositories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7F7F7F"/>
                </a:solidFill>
                <a:latin typeface="Calibri"/>
                <a:cs typeface="Calibri"/>
              </a:rPr>
              <a:t>world”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Sharing</a:t>
            </a:r>
            <a:r>
              <a:rPr spc="105" dirty="0"/>
              <a:t> </a:t>
            </a:r>
            <a:r>
              <a:rPr spc="290" dirty="0"/>
              <a:t>data</a:t>
            </a:r>
            <a:r>
              <a:rPr spc="105" dirty="0"/>
              <a:t> </a:t>
            </a:r>
            <a:r>
              <a:rPr dirty="0"/>
              <a:t>–</a:t>
            </a:r>
            <a:r>
              <a:rPr spc="100" dirty="0"/>
              <a:t> </a:t>
            </a:r>
            <a:r>
              <a:rPr spc="254" dirty="0"/>
              <a:t>Appropriate</a:t>
            </a:r>
            <a:r>
              <a:rPr spc="110" dirty="0"/>
              <a:t> </a:t>
            </a:r>
            <a:r>
              <a:rPr spc="195" dirty="0"/>
              <a:t>restrictions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9777" y="2747048"/>
            <a:ext cx="914399" cy="914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77" y="4025577"/>
            <a:ext cx="914399" cy="914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09794" y="3041396"/>
            <a:ext cx="313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70" dirty="0">
                <a:latin typeface="Calibri"/>
                <a:cs typeface="Calibri"/>
              </a:rPr>
              <a:t>Ethical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29" dirty="0">
                <a:latin typeface="Calibri"/>
                <a:cs typeface="Calibri"/>
              </a:rPr>
              <a:t>and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legal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constrains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26156" y="4309364"/>
            <a:ext cx="392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latin typeface="Calibri"/>
                <a:cs typeface="Calibri"/>
              </a:rPr>
              <a:t>Repositories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with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restricted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access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5104" y="392582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Accessible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62938" y="384791"/>
            <a:ext cx="1552575" cy="1938020"/>
            <a:chOff x="10262938" y="384791"/>
            <a:chExt cx="1552575" cy="1938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9296" y="490728"/>
              <a:ext cx="1365504" cy="16824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67701" y="389553"/>
              <a:ext cx="1543050" cy="1928495"/>
            </a:xfrm>
            <a:custGeom>
              <a:avLst/>
              <a:gdLst/>
              <a:ahLst/>
              <a:cxnLst/>
              <a:rect l="l" t="t" r="r" b="b"/>
              <a:pathLst>
                <a:path w="1543050" h="1928495">
                  <a:moveTo>
                    <a:pt x="0" y="0"/>
                  </a:moveTo>
                  <a:lnTo>
                    <a:pt x="1542536" y="0"/>
                  </a:lnTo>
                  <a:lnTo>
                    <a:pt x="1542536" y="1928039"/>
                  </a:lnTo>
                  <a:lnTo>
                    <a:pt x="0" y="192803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23355" y="1995932"/>
            <a:ext cx="3382010" cy="7143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650"/>
              </a:spcBef>
              <a:buChar char="-"/>
              <a:tabLst>
                <a:tab pos="297815" algn="l"/>
              </a:tabLst>
            </a:pPr>
            <a:r>
              <a:rPr sz="1800" spc="225" dirty="0">
                <a:latin typeface="Calibri"/>
                <a:cs typeface="Calibri"/>
              </a:rPr>
              <a:t>During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project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50"/>
              </a:spcBef>
              <a:buChar char="-"/>
              <a:tabLst>
                <a:tab pos="297815" algn="l"/>
              </a:tabLst>
            </a:pPr>
            <a:r>
              <a:rPr sz="1800" spc="125" dirty="0">
                <a:latin typeface="Calibri"/>
                <a:cs typeface="Calibri"/>
              </a:rPr>
              <a:t>After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225" dirty="0">
                <a:latin typeface="Calibri"/>
                <a:cs typeface="Calibri"/>
              </a:rPr>
              <a:t>end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of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project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627" y="1048003"/>
            <a:ext cx="7383145" cy="96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40" dirty="0">
                <a:solidFill>
                  <a:srgbClr val="7F7F7F"/>
                </a:solidFill>
                <a:latin typeface="Calibri"/>
                <a:cs typeface="Calibri"/>
              </a:rPr>
              <a:t>Your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9" dirty="0">
                <a:solidFill>
                  <a:srgbClr val="7F7F7F"/>
                </a:solidFill>
                <a:latin typeface="Calibri"/>
                <a:cs typeface="Calibri"/>
              </a:rPr>
              <a:t>(meta)data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00" dirty="0">
                <a:solidFill>
                  <a:srgbClr val="7F7F7F"/>
                </a:solidFill>
                <a:latin typeface="Calibri"/>
                <a:cs typeface="Calibri"/>
              </a:rPr>
              <a:t>can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90" dirty="0">
                <a:solidFill>
                  <a:srgbClr val="7F7F7F"/>
                </a:solidFill>
                <a:latin typeface="Calibri"/>
                <a:cs typeface="Calibri"/>
              </a:rPr>
              <a:t>be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60" dirty="0">
                <a:solidFill>
                  <a:srgbClr val="7F7F7F"/>
                </a:solidFill>
                <a:latin typeface="Calibri"/>
                <a:cs typeface="Calibri"/>
              </a:rPr>
              <a:t>made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7F7F7F"/>
                </a:solidFill>
                <a:latin typeface="Calibri"/>
                <a:cs typeface="Calibri"/>
              </a:rPr>
              <a:t>available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7F7F7F"/>
                </a:solidFill>
                <a:latin typeface="Calibri"/>
                <a:cs typeface="Calibri"/>
              </a:rPr>
              <a:t>others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  <a:tabLst>
                <a:tab pos="5093970" algn="l"/>
              </a:tabLst>
            </a:pPr>
            <a:r>
              <a:rPr sz="1800" spc="190" dirty="0">
                <a:latin typeface="Calibri"/>
                <a:cs typeface="Calibri"/>
              </a:rPr>
              <a:t>Where?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225" dirty="0">
                <a:latin typeface="Calibri"/>
                <a:cs typeface="Calibri"/>
              </a:rPr>
              <a:t>When?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627" y="1995932"/>
            <a:ext cx="3836670" cy="106807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650"/>
              </a:spcBef>
              <a:buChar char="-"/>
              <a:tabLst>
                <a:tab pos="297815" algn="l"/>
              </a:tabLst>
            </a:pPr>
            <a:r>
              <a:rPr sz="1800" spc="190" dirty="0">
                <a:latin typeface="Calibri"/>
                <a:cs typeface="Calibri"/>
              </a:rPr>
              <a:t>Databases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or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repositories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50"/>
              </a:spcBef>
              <a:buChar char="-"/>
              <a:tabLst>
                <a:tab pos="297815" algn="l"/>
              </a:tabLst>
            </a:pPr>
            <a:r>
              <a:rPr sz="1800" spc="200" dirty="0">
                <a:latin typeface="Calibri"/>
                <a:cs typeface="Calibri"/>
              </a:rPr>
              <a:t>Systems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for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shared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storage,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etc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25"/>
              </a:spcBef>
              <a:buChar char="-"/>
              <a:tabLst>
                <a:tab pos="297815" algn="l"/>
              </a:tabLst>
            </a:pPr>
            <a:r>
              <a:rPr sz="1800" spc="160" dirty="0">
                <a:latin typeface="Calibri"/>
                <a:cs typeface="Calibri"/>
              </a:rPr>
              <a:t>Registries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for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95" dirty="0">
                <a:latin typeface="Calibri"/>
                <a:cs typeface="Calibri"/>
              </a:rPr>
              <a:t>metadata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628" y="3882644"/>
            <a:ext cx="4409440" cy="10007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spc="140" dirty="0">
                <a:latin typeface="Calibri"/>
                <a:cs typeface="Calibri"/>
              </a:rPr>
              <a:t>To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240" dirty="0">
                <a:latin typeface="Calibri"/>
                <a:cs typeface="Calibri"/>
              </a:rPr>
              <a:t>whom?</a:t>
            </a:r>
            <a:endParaRPr sz="1800" dirty="0">
              <a:latin typeface="Calibri"/>
              <a:cs typeface="Calibri"/>
            </a:endParaRPr>
          </a:p>
          <a:p>
            <a:pPr marL="12700" marR="5080">
              <a:lnSpc>
                <a:spcPts val="2110"/>
              </a:lnSpc>
              <a:spcBef>
                <a:spcPts val="740"/>
              </a:spcBef>
            </a:pPr>
            <a:r>
              <a:rPr sz="1800" spc="195" dirty="0">
                <a:latin typeface="Calibri"/>
                <a:cs typeface="Calibri"/>
              </a:rPr>
              <a:t>People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30" dirty="0">
                <a:latin typeface="Calibri"/>
                <a:cs typeface="Calibri"/>
              </a:rPr>
              <a:t>and/or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20" dirty="0">
                <a:latin typeface="Calibri"/>
                <a:cs typeface="Calibri"/>
              </a:rPr>
              <a:t>machines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with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right </a:t>
            </a:r>
            <a:r>
              <a:rPr sz="1800" spc="185" dirty="0">
                <a:latin typeface="Calibri"/>
                <a:cs typeface="Calibri"/>
              </a:rPr>
              <a:t>access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permission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or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authorization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3355" y="3963387"/>
            <a:ext cx="67818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235" dirty="0">
                <a:latin typeface="Calibri"/>
                <a:cs typeface="Calibri"/>
              </a:rPr>
              <a:t>How?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3355" y="4315459"/>
            <a:ext cx="5875655" cy="15468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8450" marR="5080" indent="-285750">
              <a:lnSpc>
                <a:spcPts val="2110"/>
              </a:lnSpc>
              <a:spcBef>
                <a:spcPts val="210"/>
              </a:spcBef>
              <a:buChar char="-"/>
              <a:tabLst>
                <a:tab pos="298450" algn="l"/>
              </a:tabLst>
            </a:pPr>
            <a:r>
              <a:rPr sz="1800" spc="180" dirty="0">
                <a:latin typeface="Calibri"/>
                <a:cs typeface="Calibri"/>
              </a:rPr>
              <a:t>Open,</a:t>
            </a:r>
            <a:r>
              <a:rPr sz="1800" spc="70" dirty="0">
                <a:latin typeface="Calibri"/>
                <a:cs typeface="Calibri"/>
              </a:rPr>
              <a:t> free, </a:t>
            </a:r>
            <a:r>
              <a:rPr sz="1800" spc="135" dirty="0">
                <a:latin typeface="Calibri"/>
                <a:cs typeface="Calibri"/>
              </a:rPr>
              <a:t>universally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204" dirty="0">
                <a:latin typeface="Calibri"/>
                <a:cs typeface="Calibri"/>
              </a:rPr>
              <a:t>implementable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standard </a:t>
            </a:r>
            <a:r>
              <a:rPr sz="1800" spc="150" dirty="0">
                <a:latin typeface="Calibri"/>
                <a:cs typeface="Calibri"/>
              </a:rPr>
              <a:t>protocol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to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retrive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(meta)data</a:t>
            </a:r>
            <a:r>
              <a:rPr sz="1800" spc="70" dirty="0">
                <a:latin typeface="Calibri"/>
                <a:cs typeface="Calibri"/>
              </a:rPr>
              <a:t> (e.g. </a:t>
            </a:r>
            <a:r>
              <a:rPr sz="1800" spc="114" dirty="0">
                <a:latin typeface="Calibri"/>
                <a:cs typeface="Calibri"/>
              </a:rPr>
              <a:t>via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a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45" dirty="0">
                <a:latin typeface="Calibri"/>
                <a:cs typeface="Calibri"/>
              </a:rPr>
              <a:t>“link”)</a:t>
            </a:r>
            <a:endParaRPr sz="1800" dirty="0">
              <a:latin typeface="Calibri"/>
              <a:cs typeface="Calibri"/>
            </a:endParaRPr>
          </a:p>
          <a:p>
            <a:pPr marL="298450" marR="1273175" indent="-285750">
              <a:lnSpc>
                <a:spcPct val="102200"/>
              </a:lnSpc>
              <a:spcBef>
                <a:spcPts val="515"/>
              </a:spcBef>
              <a:buChar char="-"/>
              <a:tabLst>
                <a:tab pos="298450" algn="l"/>
              </a:tabLst>
            </a:pPr>
            <a:r>
              <a:rPr sz="1800" spc="85" dirty="0">
                <a:latin typeface="Calibri"/>
                <a:cs typeface="Calibri"/>
              </a:rPr>
              <a:t>It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85" dirty="0">
                <a:latin typeface="Calibri"/>
                <a:cs typeface="Calibri"/>
              </a:rPr>
              <a:t>could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include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authentication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and/or </a:t>
            </a:r>
            <a:r>
              <a:rPr sz="1800" spc="155" dirty="0">
                <a:latin typeface="Calibri"/>
                <a:cs typeface="Calibri"/>
              </a:rPr>
              <a:t>authorization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protocol</a:t>
            </a:r>
            <a:endParaRPr sz="18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55"/>
              </a:spcBef>
              <a:buChar char="-"/>
              <a:tabLst>
                <a:tab pos="297815" algn="l"/>
              </a:tabLst>
            </a:pPr>
            <a:r>
              <a:rPr sz="1800" spc="210" dirty="0">
                <a:latin typeface="Calibri"/>
                <a:cs typeface="Calibri"/>
              </a:rPr>
              <a:t>Data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90" dirty="0">
                <a:latin typeface="Calibri"/>
                <a:cs typeface="Calibri"/>
              </a:rPr>
              <a:t>Access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225" dirty="0">
                <a:latin typeface="Calibri"/>
                <a:cs typeface="Calibri"/>
              </a:rPr>
              <a:t>Committee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(DAC),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etc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Interoperable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373845" y="425097"/>
            <a:ext cx="1412240" cy="1938020"/>
            <a:chOff x="10373845" y="425097"/>
            <a:chExt cx="1412240" cy="1938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1487" y="530352"/>
              <a:ext cx="1395983" cy="18257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78607" y="429859"/>
              <a:ext cx="1402715" cy="1928495"/>
            </a:xfrm>
            <a:custGeom>
              <a:avLst/>
              <a:gdLst/>
              <a:ahLst/>
              <a:cxnLst/>
              <a:rect l="l" t="t" r="r" b="b"/>
              <a:pathLst>
                <a:path w="1402715" h="1928495">
                  <a:moveTo>
                    <a:pt x="0" y="0"/>
                  </a:moveTo>
                  <a:lnTo>
                    <a:pt x="1402347" y="0"/>
                  </a:lnTo>
                  <a:lnTo>
                    <a:pt x="1402347" y="1928039"/>
                  </a:lnTo>
                  <a:lnTo>
                    <a:pt x="0" y="192803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291" y="2132855"/>
            <a:ext cx="914399" cy="914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3752" y="3282696"/>
            <a:ext cx="917447" cy="9174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1627" y="1048003"/>
            <a:ext cx="9377680" cy="40614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360" dirty="0">
                <a:solidFill>
                  <a:srgbClr val="7F7F7F"/>
                </a:solidFill>
                <a:latin typeface="Calibri"/>
                <a:cs typeface="Calibri"/>
              </a:rPr>
              <a:t>Humans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95" dirty="0">
                <a:solidFill>
                  <a:srgbClr val="7F7F7F"/>
                </a:solidFill>
                <a:latin typeface="Calibri"/>
                <a:cs typeface="Calibri"/>
              </a:rPr>
              <a:t>machines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00" dirty="0">
                <a:solidFill>
                  <a:srgbClr val="7F7F7F"/>
                </a:solidFill>
                <a:latin typeface="Calibri"/>
                <a:cs typeface="Calibri"/>
              </a:rPr>
              <a:t>can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7F7F7F"/>
                </a:solidFill>
                <a:latin typeface="Calibri"/>
                <a:cs typeface="Calibri"/>
              </a:rPr>
              <a:t>exchange,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7F7F7F"/>
                </a:solidFill>
                <a:latin typeface="Calibri"/>
                <a:cs typeface="Calibri"/>
              </a:rPr>
              <a:t>interpret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10" dirty="0">
                <a:solidFill>
                  <a:srgbClr val="7F7F7F"/>
                </a:solidFill>
                <a:latin typeface="Calibri"/>
                <a:cs typeface="Calibri"/>
              </a:rPr>
              <a:t>integrate </a:t>
            </a:r>
            <a:r>
              <a:rPr sz="2400" spc="280" dirty="0">
                <a:solidFill>
                  <a:srgbClr val="7F7F7F"/>
                </a:solidFill>
                <a:latin typeface="Calibri"/>
                <a:cs typeface="Calibri"/>
              </a:rPr>
              <a:t>each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7F7F7F"/>
                </a:solidFill>
                <a:latin typeface="Calibri"/>
                <a:cs typeface="Calibri"/>
              </a:rPr>
              <a:t>other’s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(meta)data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400" dirty="0">
              <a:latin typeface="Calibri"/>
              <a:cs typeface="Calibri"/>
            </a:endParaRPr>
          </a:p>
          <a:p>
            <a:pPr marL="1779905" marR="384810">
              <a:lnSpc>
                <a:spcPct val="102200"/>
              </a:lnSpc>
            </a:pPr>
            <a:r>
              <a:rPr sz="1800" spc="204" dirty="0">
                <a:latin typeface="Calibri"/>
                <a:cs typeface="Calibri"/>
              </a:rPr>
              <a:t>Non-</a:t>
            </a:r>
            <a:r>
              <a:rPr sz="1800" spc="140" dirty="0">
                <a:latin typeface="Calibri"/>
                <a:cs typeface="Calibri"/>
              </a:rPr>
              <a:t>proprietary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75" dirty="0">
                <a:latin typeface="Calibri"/>
                <a:cs typeface="Calibri"/>
              </a:rPr>
              <a:t>file </a:t>
            </a:r>
            <a:r>
              <a:rPr sz="1800" spc="165" dirty="0">
                <a:latin typeface="Calibri"/>
                <a:cs typeface="Calibri"/>
              </a:rPr>
              <a:t>formats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that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are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data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220" dirty="0">
                <a:latin typeface="Calibri"/>
                <a:cs typeface="Calibri"/>
              </a:rPr>
              <a:t>exchange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30" dirty="0">
                <a:latin typeface="Calibri"/>
                <a:cs typeface="Calibri"/>
              </a:rPr>
              <a:t>formats,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60" dirty="0">
                <a:latin typeface="Calibri"/>
                <a:cs typeface="Calibri"/>
              </a:rPr>
              <a:t>for </a:t>
            </a:r>
            <a:r>
              <a:rPr sz="1800" spc="165" dirty="0">
                <a:latin typeface="Calibri"/>
                <a:cs typeface="Calibri"/>
              </a:rPr>
              <a:t>structured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data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75" dirty="0">
                <a:latin typeface="Calibri"/>
                <a:cs typeface="Calibri"/>
              </a:rPr>
              <a:t>(e.g.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15" dirty="0">
                <a:latin typeface="Calibri"/>
                <a:cs typeface="Calibri"/>
              </a:rPr>
              <a:t>JSON,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XML,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70" dirty="0">
                <a:latin typeface="Calibri"/>
                <a:cs typeface="Calibri"/>
              </a:rPr>
              <a:t>CSV,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TSV,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85" dirty="0">
                <a:latin typeface="Calibri"/>
                <a:cs typeface="Calibri"/>
              </a:rPr>
              <a:t>FASTQ,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29" dirty="0">
                <a:latin typeface="Calibri"/>
                <a:cs typeface="Calibri"/>
              </a:rPr>
              <a:t>FASTA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45" dirty="0">
                <a:latin typeface="Calibri"/>
                <a:cs typeface="Calibri"/>
              </a:rPr>
              <a:t>etc.).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800" dirty="0">
              <a:latin typeface="Calibri"/>
              <a:cs typeface="Calibri"/>
            </a:endParaRPr>
          </a:p>
          <a:p>
            <a:pPr marL="1779905" marR="37465">
              <a:lnSpc>
                <a:spcPct val="101099"/>
              </a:lnSpc>
            </a:pPr>
            <a:r>
              <a:rPr sz="1800" spc="150" dirty="0">
                <a:latin typeface="Calibri"/>
                <a:cs typeface="Calibri"/>
              </a:rPr>
              <a:t>(Meta)Data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40" dirty="0">
                <a:latin typeface="Calibri"/>
                <a:cs typeface="Calibri"/>
              </a:rPr>
              <a:t>schema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defining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relations,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20" dirty="0">
                <a:latin typeface="Calibri"/>
                <a:cs typeface="Calibri"/>
              </a:rPr>
              <a:t>such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as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hierarchy,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of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the </a:t>
            </a:r>
            <a:r>
              <a:rPr sz="1800" spc="190" dirty="0">
                <a:latin typeface="Calibri"/>
                <a:cs typeface="Calibri"/>
              </a:rPr>
              <a:t>elements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that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constitute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(meta)data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20" dirty="0">
                <a:latin typeface="Calibri"/>
                <a:cs typeface="Calibri"/>
              </a:rPr>
              <a:t>model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or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structure.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800" dirty="0">
              <a:latin typeface="Calibri"/>
              <a:cs typeface="Calibri"/>
            </a:endParaRPr>
          </a:p>
          <a:p>
            <a:pPr marL="1779905" marR="563245">
              <a:lnSpc>
                <a:spcPct val="101099"/>
              </a:lnSpc>
              <a:spcBef>
                <a:spcPts val="5"/>
              </a:spcBef>
            </a:pPr>
            <a:r>
              <a:rPr sz="1800" spc="160" dirty="0">
                <a:latin typeface="Calibri"/>
                <a:cs typeface="Calibri"/>
              </a:rPr>
              <a:t>Controlled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vocabularies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or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ontologies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to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convey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25" dirty="0">
                <a:latin typeface="Calibri"/>
                <a:cs typeface="Calibri"/>
              </a:rPr>
              <a:t>unambiguous </a:t>
            </a:r>
            <a:r>
              <a:rPr sz="1800" spc="245" dirty="0">
                <a:latin typeface="Calibri"/>
                <a:cs typeface="Calibri"/>
              </a:rPr>
              <a:t>meaning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or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95" dirty="0">
                <a:latin typeface="Calibri"/>
                <a:cs typeface="Calibri"/>
              </a:rPr>
              <a:t>semantics</a:t>
            </a:r>
            <a:r>
              <a:rPr sz="1800" spc="70" dirty="0">
                <a:latin typeface="Calibri"/>
                <a:cs typeface="Calibri"/>
              </a:rPr>
              <a:t> (e.g. </a:t>
            </a:r>
            <a:r>
              <a:rPr sz="1800" spc="210" dirty="0">
                <a:latin typeface="Calibri"/>
                <a:cs typeface="Calibri"/>
              </a:rPr>
              <a:t>EFO,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OBI,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10" dirty="0">
                <a:latin typeface="Calibri"/>
                <a:cs typeface="Calibri"/>
              </a:rPr>
              <a:t>Gene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Ontology).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3752" y="4373879"/>
            <a:ext cx="917447" cy="91744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Interoperable:</a:t>
            </a:r>
            <a:r>
              <a:rPr spc="105" dirty="0"/>
              <a:t> </a:t>
            </a:r>
            <a:r>
              <a:rPr spc="120" dirty="0"/>
              <a:t>file</a:t>
            </a:r>
            <a:r>
              <a:rPr spc="114" dirty="0"/>
              <a:t> </a:t>
            </a:r>
            <a:r>
              <a:rPr spc="265" dirty="0"/>
              <a:t>formats</a:t>
            </a:r>
            <a:r>
              <a:rPr spc="105" dirty="0"/>
              <a:t> </a:t>
            </a:r>
            <a:r>
              <a:rPr spc="145" dirty="0"/>
              <a:t>for</a:t>
            </a:r>
            <a:r>
              <a:rPr spc="105" dirty="0"/>
              <a:t> </a:t>
            </a:r>
            <a:r>
              <a:rPr spc="350" dirty="0"/>
              <a:t>exchange</a:t>
            </a:r>
            <a:r>
              <a:rPr spc="110" dirty="0"/>
              <a:t> </a:t>
            </a:r>
            <a:r>
              <a:rPr spc="155" dirty="0"/>
              <a:t>of</a:t>
            </a:r>
            <a:r>
              <a:rPr spc="100" dirty="0"/>
              <a:t> </a:t>
            </a:r>
            <a:r>
              <a:rPr spc="260" dirty="0"/>
              <a:t>structured</a:t>
            </a:r>
            <a:r>
              <a:rPr spc="100" dirty="0"/>
              <a:t> </a:t>
            </a:r>
            <a:r>
              <a:rPr spc="265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3905" y="1526656"/>
            <a:ext cx="9192460" cy="25249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48906" y="1366011"/>
            <a:ext cx="45650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latin typeface="Calibri"/>
                <a:cs typeface="Calibri"/>
              </a:rPr>
              <a:t>https://</a:t>
            </a:r>
            <a:r>
              <a:rPr sz="1000" spc="70" dirty="0">
                <a:latin typeface="Calibri"/>
                <a:cs typeface="Calibri"/>
                <a:hlinkClick r:id="rId3"/>
              </a:rPr>
              <a:t>www.ebi.ac.uk/arrayexpress/experiments/E-</a:t>
            </a:r>
            <a:r>
              <a:rPr sz="1000" spc="105" dirty="0">
                <a:latin typeface="Calibri"/>
                <a:cs typeface="Calibri"/>
                <a:hlinkClick r:id="rId3"/>
              </a:rPr>
              <a:t>MTAB-</a:t>
            </a:r>
            <a:r>
              <a:rPr sz="1000" spc="-10" dirty="0">
                <a:latin typeface="Calibri"/>
                <a:cs typeface="Calibri"/>
                <a:hlinkClick r:id="rId3"/>
              </a:rPr>
              <a:t>11728/samples/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70626" y="1624076"/>
            <a:ext cx="1016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75" dirty="0">
                <a:latin typeface="Calibri"/>
                <a:cs typeface="Calibri"/>
              </a:rPr>
              <a:t>CSV,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TSV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792" y="239011"/>
            <a:ext cx="914400" cy="914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4644" y="4369308"/>
            <a:ext cx="10587990" cy="66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400" spc="110" dirty="0">
                <a:latin typeface="Calibri"/>
                <a:cs typeface="Calibri"/>
              </a:rPr>
              <a:t>Most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65" dirty="0">
                <a:latin typeface="Calibri"/>
                <a:cs typeface="Calibri"/>
              </a:rPr>
              <a:t>machines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25" dirty="0">
                <a:latin typeface="Calibri"/>
                <a:cs typeface="Calibri"/>
              </a:rPr>
              <a:t>(computers,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software)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30" dirty="0">
                <a:latin typeface="Calibri"/>
                <a:cs typeface="Calibri"/>
              </a:rPr>
              <a:t>read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75" dirty="0">
                <a:latin typeface="Calibri"/>
                <a:cs typeface="Calibri"/>
              </a:rPr>
              <a:t>and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60" dirty="0">
                <a:latin typeface="Calibri"/>
                <a:cs typeface="Calibri"/>
              </a:rPr>
              <a:t>open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200" dirty="0">
                <a:latin typeface="Calibri"/>
                <a:cs typeface="Calibri"/>
              </a:rPr>
              <a:t>CSV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90" dirty="0">
                <a:latin typeface="Calibri"/>
                <a:cs typeface="Calibri"/>
              </a:rPr>
              <a:t>or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50" dirty="0">
                <a:latin typeface="Calibri"/>
                <a:cs typeface="Calibri"/>
              </a:rPr>
              <a:t>TSV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50" dirty="0">
                <a:latin typeface="Calibri"/>
                <a:cs typeface="Calibri"/>
              </a:rPr>
              <a:t>by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“arr</a:t>
            </a:r>
            <a:r>
              <a:rPr lang="en-US" sz="1400" spc="105" dirty="0">
                <a:latin typeface="Calibri"/>
                <a:cs typeface="Calibri"/>
              </a:rPr>
              <a:t>a</a:t>
            </a:r>
            <a:r>
              <a:rPr sz="1400" spc="105" dirty="0">
                <a:latin typeface="Calibri"/>
                <a:cs typeface="Calibri"/>
              </a:rPr>
              <a:t>nging”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35" dirty="0">
                <a:latin typeface="Calibri"/>
                <a:cs typeface="Calibri"/>
              </a:rPr>
              <a:t>the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20" dirty="0">
                <a:latin typeface="Calibri"/>
                <a:cs typeface="Calibri"/>
              </a:rPr>
              <a:t>information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14" dirty="0">
                <a:latin typeface="Calibri"/>
                <a:cs typeface="Calibri"/>
              </a:rPr>
              <a:t>in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170" dirty="0">
                <a:latin typeface="Calibri"/>
                <a:cs typeface="Calibri"/>
              </a:rPr>
              <a:t>columns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75" dirty="0">
                <a:latin typeface="Calibri"/>
                <a:cs typeface="Calibri"/>
              </a:rPr>
              <a:t>and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rows</a:t>
            </a:r>
            <a:endParaRPr sz="14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705"/>
              </a:spcBef>
              <a:buFont typeface="Arial"/>
              <a:buChar char="•"/>
              <a:tabLst>
                <a:tab pos="297815" algn="l"/>
              </a:tabLst>
            </a:pPr>
            <a:r>
              <a:rPr sz="1400" spc="145" dirty="0">
                <a:latin typeface="Calibri"/>
                <a:cs typeface="Calibri"/>
              </a:rPr>
              <a:t>Easy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to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130" dirty="0">
                <a:latin typeface="Calibri"/>
                <a:cs typeface="Calibri"/>
              </a:rPr>
              <a:t>readable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for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200" dirty="0">
                <a:latin typeface="Calibri"/>
                <a:cs typeface="Calibri"/>
              </a:rPr>
              <a:t>humans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20" dirty="0">
                <a:latin typeface="Calibri"/>
                <a:cs typeface="Calibri"/>
              </a:rPr>
              <a:t>as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well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Interoperable:</a:t>
            </a:r>
            <a:r>
              <a:rPr spc="125" dirty="0"/>
              <a:t> </a:t>
            </a:r>
            <a:r>
              <a:rPr spc="220" dirty="0"/>
              <a:t>hierarchically</a:t>
            </a:r>
            <a:r>
              <a:rPr spc="125" dirty="0"/>
              <a:t> </a:t>
            </a:r>
            <a:r>
              <a:rPr spc="260" dirty="0"/>
              <a:t>structured</a:t>
            </a:r>
            <a:r>
              <a:rPr spc="125" dirty="0"/>
              <a:t> </a:t>
            </a:r>
            <a:r>
              <a:rPr spc="325" dirty="0"/>
              <a:t>metadata</a:t>
            </a:r>
            <a:r>
              <a:rPr spc="130" dirty="0"/>
              <a:t> </a:t>
            </a:r>
            <a:r>
              <a:rPr spc="34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74278" y="1957323"/>
            <a:ext cx="2999105" cy="165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6255">
              <a:lnSpc>
                <a:spcPct val="100000"/>
              </a:lnSpc>
              <a:spcBef>
                <a:spcPts val="100"/>
              </a:spcBef>
            </a:pPr>
            <a:r>
              <a:rPr sz="2200" spc="204" dirty="0">
                <a:latin typeface="Calibri"/>
                <a:cs typeface="Calibri"/>
              </a:rPr>
              <a:t>ISA-</a:t>
            </a:r>
            <a:r>
              <a:rPr sz="2200" spc="325" dirty="0">
                <a:latin typeface="Calibri"/>
                <a:cs typeface="Calibri"/>
              </a:rPr>
              <a:t>JSON</a:t>
            </a:r>
            <a:endParaRPr sz="2200" dirty="0">
              <a:latin typeface="Calibri"/>
              <a:cs typeface="Calibri"/>
            </a:endParaRPr>
          </a:p>
          <a:p>
            <a:pPr marL="298450" marR="5080" indent="-285750">
              <a:lnSpc>
                <a:spcPct val="101400"/>
              </a:lnSpc>
              <a:spcBef>
                <a:spcPts val="1710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110" dirty="0">
                <a:latin typeface="Calibri"/>
                <a:cs typeface="Calibri"/>
              </a:rPr>
              <a:t>Most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65" dirty="0">
                <a:latin typeface="Calibri"/>
                <a:cs typeface="Calibri"/>
              </a:rPr>
              <a:t>machines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14" dirty="0">
                <a:latin typeface="Calibri"/>
                <a:cs typeface="Calibri"/>
              </a:rPr>
              <a:t>(computers, </a:t>
            </a:r>
            <a:r>
              <a:rPr sz="1400" spc="100" dirty="0">
                <a:latin typeface="Calibri"/>
                <a:cs typeface="Calibri"/>
              </a:rPr>
              <a:t>software)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30" dirty="0">
                <a:latin typeface="Calibri"/>
                <a:cs typeface="Calibri"/>
              </a:rPr>
              <a:t>read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75" dirty="0">
                <a:latin typeface="Calibri"/>
                <a:cs typeface="Calibri"/>
              </a:rPr>
              <a:t>and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60" dirty="0">
                <a:latin typeface="Calibri"/>
                <a:cs typeface="Calibri"/>
              </a:rPr>
              <a:t>open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204" dirty="0">
                <a:latin typeface="Calibri"/>
                <a:cs typeface="Calibri"/>
              </a:rPr>
              <a:t>JSON</a:t>
            </a:r>
            <a:endParaRPr sz="14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755015" algn="l"/>
              </a:tabLst>
            </a:pPr>
            <a:r>
              <a:rPr sz="1400" spc="135" dirty="0">
                <a:latin typeface="Calibri"/>
                <a:cs typeface="Calibri"/>
              </a:rPr>
              <a:t>key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value</a:t>
            </a:r>
            <a:endParaRPr sz="14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705"/>
              </a:spcBef>
              <a:buFont typeface="Arial"/>
              <a:buChar char="•"/>
              <a:tabLst>
                <a:tab pos="297815" algn="l"/>
              </a:tabLst>
            </a:pPr>
            <a:r>
              <a:rPr sz="1400" spc="140" dirty="0">
                <a:latin typeface="Calibri"/>
                <a:cs typeface="Calibri"/>
              </a:rPr>
              <a:t>Not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14" dirty="0">
                <a:latin typeface="Calibri"/>
                <a:cs typeface="Calibri"/>
              </a:rPr>
              <a:t>easy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to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130" dirty="0">
                <a:latin typeface="Calibri"/>
                <a:cs typeface="Calibri"/>
              </a:rPr>
              <a:t>read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for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185" dirty="0">
                <a:latin typeface="Calibri"/>
                <a:cs typeface="Calibri"/>
              </a:rPr>
              <a:t>humans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391" y="1088669"/>
            <a:ext cx="7951643" cy="47886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4546" y="6187947"/>
            <a:ext cx="8543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125" dirty="0">
                <a:latin typeface="Calibri"/>
                <a:cs typeface="Calibri"/>
              </a:rPr>
              <a:t>Johnson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75" dirty="0">
                <a:latin typeface="Calibri"/>
                <a:cs typeface="Calibri"/>
              </a:rPr>
              <a:t>D,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75" dirty="0">
                <a:latin typeface="Calibri"/>
                <a:cs typeface="Calibri"/>
              </a:rPr>
              <a:t>et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al.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105" dirty="0">
                <a:latin typeface="Calibri"/>
                <a:cs typeface="Calibri"/>
              </a:rPr>
              <a:t>ISA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75" dirty="0">
                <a:latin typeface="Calibri"/>
                <a:cs typeface="Calibri"/>
              </a:rPr>
              <a:t>API: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130" dirty="0">
                <a:latin typeface="Calibri"/>
                <a:cs typeface="Calibri"/>
              </a:rPr>
              <a:t>An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120" dirty="0">
                <a:latin typeface="Calibri"/>
                <a:cs typeface="Calibri"/>
              </a:rPr>
              <a:t>open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95" dirty="0">
                <a:latin typeface="Calibri"/>
                <a:cs typeface="Calibri"/>
              </a:rPr>
              <a:t>platform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50" dirty="0">
                <a:latin typeface="Calibri"/>
                <a:cs typeface="Calibri"/>
              </a:rPr>
              <a:t>for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spc="85" dirty="0">
                <a:latin typeface="Calibri"/>
                <a:cs typeface="Calibri"/>
              </a:rPr>
              <a:t>interoperable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life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100" dirty="0">
                <a:latin typeface="Calibri"/>
                <a:cs typeface="Calibri"/>
              </a:rPr>
              <a:t>science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100" dirty="0">
                <a:latin typeface="Calibri"/>
                <a:cs typeface="Calibri"/>
              </a:rPr>
              <a:t>experimental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95" dirty="0">
                <a:latin typeface="Calibri"/>
                <a:cs typeface="Calibri"/>
              </a:rPr>
              <a:t>metadata.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95" dirty="0">
                <a:latin typeface="Calibri"/>
                <a:cs typeface="Calibri"/>
              </a:rPr>
              <a:t>Gigascience.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2021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125" dirty="0">
                <a:latin typeface="Calibri"/>
                <a:cs typeface="Calibri"/>
              </a:rPr>
              <a:t>Sep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16;10(9):giab060.</a:t>
            </a:r>
            <a:r>
              <a:rPr sz="1000" spc="500" dirty="0">
                <a:latin typeface="Calibri"/>
                <a:cs typeface="Calibri"/>
              </a:rPr>
              <a:t> </a:t>
            </a:r>
            <a:r>
              <a:rPr sz="1000" spc="50" dirty="0">
                <a:latin typeface="Calibri"/>
                <a:cs typeface="Calibri"/>
              </a:rPr>
              <a:t>doi: </a:t>
            </a:r>
            <a:r>
              <a:rPr sz="1000" spc="60" dirty="0">
                <a:latin typeface="Calibri"/>
                <a:cs typeface="Calibri"/>
              </a:rPr>
              <a:t>10.1093/gigascience/giab060.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80776" y="283463"/>
            <a:ext cx="917448" cy="91744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532" y="454659"/>
            <a:ext cx="9835515" cy="8731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spc="190" dirty="0"/>
              <a:t>Interoperability:</a:t>
            </a:r>
            <a:r>
              <a:rPr spc="114" dirty="0"/>
              <a:t> </a:t>
            </a:r>
            <a:r>
              <a:rPr spc="235" dirty="0"/>
              <a:t>controlled</a:t>
            </a:r>
            <a:r>
              <a:rPr spc="110" dirty="0"/>
              <a:t> </a:t>
            </a:r>
            <a:r>
              <a:rPr spc="245" dirty="0"/>
              <a:t>vocabularies</a:t>
            </a:r>
            <a:r>
              <a:rPr spc="110" dirty="0"/>
              <a:t> </a:t>
            </a:r>
            <a:r>
              <a:rPr spc="185" dirty="0"/>
              <a:t>or</a:t>
            </a:r>
            <a:r>
              <a:rPr spc="110" dirty="0"/>
              <a:t> </a:t>
            </a:r>
            <a:r>
              <a:rPr spc="254" dirty="0"/>
              <a:t>ontologies</a:t>
            </a:r>
            <a:r>
              <a:rPr spc="110" dirty="0"/>
              <a:t> </a:t>
            </a:r>
            <a:r>
              <a:rPr spc="180" dirty="0"/>
              <a:t>to </a:t>
            </a:r>
            <a:r>
              <a:rPr spc="280" dirty="0"/>
              <a:t>convey</a:t>
            </a:r>
            <a:r>
              <a:rPr spc="100" dirty="0"/>
              <a:t> </a:t>
            </a:r>
            <a:r>
              <a:rPr spc="370" dirty="0"/>
              <a:t>unambiguous</a:t>
            </a:r>
            <a:r>
              <a:rPr spc="105" dirty="0"/>
              <a:t> </a:t>
            </a:r>
            <a:r>
              <a:rPr spc="395" dirty="0"/>
              <a:t>meaning</a:t>
            </a:r>
            <a:r>
              <a:rPr spc="110" dirty="0"/>
              <a:t> </a:t>
            </a:r>
            <a:r>
              <a:rPr spc="185" dirty="0"/>
              <a:t>or</a:t>
            </a:r>
            <a:r>
              <a:rPr spc="100" dirty="0"/>
              <a:t> </a:t>
            </a:r>
            <a:r>
              <a:rPr spc="290" dirty="0"/>
              <a:t>semantics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200" y="2737104"/>
            <a:ext cx="917448" cy="917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2576" y="2685288"/>
            <a:ext cx="917448" cy="9174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86686" y="3477259"/>
            <a:ext cx="3105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60" dirty="0">
                <a:latin typeface="Calibri"/>
                <a:cs typeface="Calibri"/>
              </a:rPr>
              <a:t>NCBI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00" dirty="0">
                <a:latin typeface="Calibri"/>
                <a:cs typeface="Calibri"/>
              </a:rPr>
              <a:t>Taxonomy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for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mouse: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0737" y="4025900"/>
            <a:ext cx="2296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0" dirty="0">
                <a:latin typeface="Calibri"/>
                <a:cs typeface="Calibri"/>
              </a:rPr>
              <a:t>Taxonomy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ID: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10090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4856" y="2731007"/>
            <a:ext cx="463296" cy="4632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49256" y="2737104"/>
            <a:ext cx="463296" cy="4632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5264" y="185928"/>
            <a:ext cx="917448" cy="9174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3801" y="1571414"/>
            <a:ext cx="7404407" cy="437638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4546" y="6092444"/>
            <a:ext cx="8837930" cy="5867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200" spc="95" dirty="0">
                <a:latin typeface="Calibri"/>
                <a:cs typeface="Calibri"/>
              </a:rPr>
              <a:t>More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80" dirty="0">
                <a:latin typeface="Calibri"/>
                <a:cs typeface="Calibri"/>
              </a:rPr>
              <a:t>info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at:</a:t>
            </a:r>
            <a:endParaRPr sz="1200" dirty="0">
              <a:latin typeface="Calibri"/>
              <a:cs typeface="Calibri"/>
            </a:endParaRPr>
          </a:p>
          <a:p>
            <a:pPr marL="184785" indent="-172085">
              <a:lnSpc>
                <a:spcPts val="1415"/>
              </a:lnSpc>
              <a:spcBef>
                <a:spcPts val="75"/>
              </a:spcBef>
              <a:buClr>
                <a:srgbClr val="000000"/>
              </a:buClr>
              <a:buChar char="-"/>
              <a:tabLst>
                <a:tab pos="184785" algn="l"/>
              </a:tabLst>
            </a:pPr>
            <a:r>
              <a:rPr sz="1200" u="sng" spc="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https://rdmkit.elixir-</a:t>
            </a:r>
            <a:r>
              <a:rPr sz="1200" u="sng" spc="1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europe.org/metadata_management#how-do-</a:t>
            </a:r>
            <a:r>
              <a:rPr sz="1200" u="sng" spc="11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you-</a:t>
            </a:r>
            <a:r>
              <a:rPr sz="1200" u="sng" spc="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find-</a:t>
            </a:r>
            <a:r>
              <a:rPr sz="1200" u="sng" spc="10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appropriate-</a:t>
            </a:r>
            <a:r>
              <a:rPr sz="1200" u="sng" spc="1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vocabularies-</a:t>
            </a:r>
            <a:r>
              <a:rPr sz="1200" u="sng" spc="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or-</a:t>
            </a:r>
            <a:r>
              <a:rPr sz="1200" u="sng" spc="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ontologies</a:t>
            </a:r>
            <a:endParaRPr sz="1200" dirty="0">
              <a:latin typeface="Calibri"/>
              <a:cs typeface="Calibri"/>
            </a:endParaRPr>
          </a:p>
          <a:p>
            <a:pPr marL="184785" indent="-172085">
              <a:lnSpc>
                <a:spcPts val="1415"/>
              </a:lnSpc>
              <a:buClr>
                <a:srgbClr val="000000"/>
              </a:buClr>
              <a:buChar char="-"/>
              <a:tabLst>
                <a:tab pos="184785" algn="l"/>
              </a:tabLst>
            </a:pPr>
            <a:r>
              <a:rPr sz="1200" u="sng" spc="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https://faircookbook.elixir-</a:t>
            </a:r>
            <a:r>
              <a:rPr sz="1200" u="sng" spc="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europe.org/content/recipes/interoperability/introduction-</a:t>
            </a:r>
            <a:r>
              <a:rPr sz="1200" u="sng" spc="1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terminologies-</a:t>
            </a:r>
            <a:r>
              <a:rPr sz="1200" u="sng" spc="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ontologies.html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5959" y="3459001"/>
            <a:ext cx="2083435" cy="9239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190" dirty="0">
                <a:latin typeface="Calibri"/>
                <a:cs typeface="Calibri"/>
              </a:rPr>
              <a:t>Ontology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30" dirty="0">
                <a:latin typeface="Calibri"/>
                <a:cs typeface="Calibri"/>
              </a:rPr>
              <a:t>term:</a:t>
            </a:r>
            <a:endParaRPr sz="1800" dirty="0">
              <a:latin typeface="Calibri"/>
              <a:cs typeface="Calibri"/>
            </a:endParaRPr>
          </a:p>
          <a:p>
            <a:pPr marL="376555" indent="-285750">
              <a:lnSpc>
                <a:spcPts val="2135"/>
              </a:lnSpc>
              <a:spcBef>
                <a:spcPts val="25"/>
              </a:spcBef>
              <a:buChar char="-"/>
              <a:tabLst>
                <a:tab pos="376555" algn="l"/>
              </a:tabLst>
            </a:pPr>
            <a:r>
              <a:rPr sz="1800" spc="125" dirty="0">
                <a:latin typeface="Calibri"/>
                <a:cs typeface="Calibri"/>
              </a:rPr>
              <a:t>definition</a:t>
            </a:r>
            <a:endParaRPr sz="1800" dirty="0">
              <a:latin typeface="Calibri"/>
              <a:cs typeface="Calibri"/>
            </a:endParaRPr>
          </a:p>
          <a:p>
            <a:pPr marL="376555" indent="-285750">
              <a:lnSpc>
                <a:spcPts val="2135"/>
              </a:lnSpc>
              <a:buChar char="-"/>
              <a:tabLst>
                <a:tab pos="376555" algn="l"/>
              </a:tabLst>
            </a:pPr>
            <a:r>
              <a:rPr sz="1800" spc="110" dirty="0">
                <a:latin typeface="Calibri"/>
                <a:cs typeface="Calibri"/>
              </a:rPr>
              <a:t>identifier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532" y="454659"/>
            <a:ext cx="8846185" cy="8731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spc="190" dirty="0"/>
              <a:t>Interoperability:</a:t>
            </a:r>
            <a:r>
              <a:rPr spc="105" dirty="0"/>
              <a:t> </a:t>
            </a:r>
            <a:r>
              <a:rPr spc="280" dirty="0"/>
              <a:t>standards</a:t>
            </a:r>
            <a:r>
              <a:rPr spc="110" dirty="0"/>
              <a:t> </a:t>
            </a:r>
            <a:r>
              <a:rPr spc="365" dirty="0"/>
              <a:t>and</a:t>
            </a:r>
            <a:r>
              <a:rPr spc="105" dirty="0"/>
              <a:t> </a:t>
            </a:r>
            <a:r>
              <a:rPr spc="260" dirty="0"/>
              <a:t>standardization</a:t>
            </a:r>
            <a:r>
              <a:rPr spc="114" dirty="0"/>
              <a:t> </a:t>
            </a:r>
            <a:r>
              <a:rPr spc="120" dirty="0"/>
              <a:t>for </a:t>
            </a:r>
            <a:r>
              <a:rPr spc="409" dirty="0"/>
              <a:t>humans</a:t>
            </a:r>
            <a:r>
              <a:rPr spc="90" dirty="0"/>
              <a:t> </a:t>
            </a:r>
            <a:r>
              <a:rPr spc="365" dirty="0"/>
              <a:t>and</a:t>
            </a:r>
            <a:r>
              <a:rPr spc="95" dirty="0"/>
              <a:t> </a:t>
            </a:r>
            <a:r>
              <a:rPr spc="335" dirty="0"/>
              <a:t>machines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4565903"/>
            <a:ext cx="652272" cy="6492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8171" y="4687462"/>
            <a:ext cx="4140596" cy="9089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44511" y="4566169"/>
            <a:ext cx="2304254" cy="3369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86617" y="5415887"/>
            <a:ext cx="1342411" cy="605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627" y="1285748"/>
            <a:ext cx="9316085" cy="391795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170" dirty="0">
                <a:solidFill>
                  <a:srgbClr val="7F7F7F"/>
                </a:solidFill>
                <a:latin typeface="Calibri"/>
                <a:cs typeface="Calibri"/>
              </a:rPr>
              <a:t>Sessions: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78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“Organising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45" dirty="0">
                <a:solidFill>
                  <a:srgbClr val="7F7F7F"/>
                </a:solidFill>
                <a:latin typeface="Calibri"/>
                <a:cs typeface="Calibri"/>
              </a:rPr>
              <a:t>standardising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research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45" dirty="0">
                <a:solidFill>
                  <a:srgbClr val="7F7F7F"/>
                </a:solidFill>
                <a:latin typeface="Calibri"/>
                <a:cs typeface="Calibri"/>
              </a:rPr>
              <a:t>data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15" dirty="0">
                <a:solidFill>
                  <a:srgbClr val="7F7F7F"/>
                </a:solidFill>
                <a:latin typeface="Calibri"/>
                <a:cs typeface="Calibri"/>
              </a:rPr>
              <a:t>that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7F7F7F"/>
                </a:solidFill>
                <a:latin typeface="Calibri"/>
                <a:cs typeface="Calibri"/>
              </a:rPr>
              <a:t>underpin </a:t>
            </a:r>
            <a:r>
              <a:rPr sz="2400" spc="204" dirty="0">
                <a:solidFill>
                  <a:srgbClr val="7F7F7F"/>
                </a:solidFill>
                <a:latin typeface="Calibri"/>
                <a:cs typeface="Calibri"/>
              </a:rPr>
              <a:t>your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7F7F7F"/>
                </a:solidFill>
                <a:latin typeface="Calibri"/>
                <a:cs typeface="Calibri"/>
              </a:rPr>
              <a:t>publication”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175" dirty="0">
                <a:solidFill>
                  <a:srgbClr val="7F7F7F"/>
                </a:solidFill>
                <a:latin typeface="Calibri"/>
                <a:cs typeface="Calibri"/>
              </a:rPr>
              <a:t>“Make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7F7F7F"/>
                </a:solidFill>
                <a:latin typeface="Calibri"/>
                <a:cs typeface="Calibri"/>
              </a:rPr>
              <a:t>writing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7F7F7F"/>
                </a:solidFill>
                <a:latin typeface="Calibri"/>
                <a:cs typeface="Calibri"/>
              </a:rPr>
              <a:t>easier: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35" dirty="0">
                <a:solidFill>
                  <a:srgbClr val="7F7F7F"/>
                </a:solidFill>
                <a:latin typeface="Calibri"/>
                <a:cs typeface="Calibri"/>
              </a:rPr>
              <a:t>Document</a:t>
            </a:r>
            <a:r>
              <a:rPr sz="2400" spc="6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describe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7F7F7F"/>
                </a:solidFill>
                <a:latin typeface="Calibri"/>
                <a:cs typeface="Calibri"/>
              </a:rPr>
              <a:t>your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7F7F7F"/>
                </a:solidFill>
                <a:latin typeface="Calibri"/>
                <a:cs typeface="Calibri"/>
              </a:rPr>
              <a:t>data”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90"/>
              </a:spcBef>
            </a:pPr>
            <a:endParaRPr sz="2400" dirty="0">
              <a:latin typeface="Calibri"/>
              <a:cs typeface="Calibri"/>
            </a:endParaRPr>
          </a:p>
          <a:p>
            <a:pPr marL="1459865">
              <a:lnSpc>
                <a:spcPct val="100000"/>
              </a:lnSpc>
              <a:spcBef>
                <a:spcPts val="5"/>
              </a:spcBef>
            </a:pPr>
            <a:r>
              <a:rPr sz="2000" spc="210" dirty="0">
                <a:latin typeface="Calibri"/>
                <a:cs typeface="Calibri"/>
              </a:rPr>
              <a:t>Use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110" dirty="0">
                <a:latin typeface="Calibri"/>
                <a:cs typeface="Calibri"/>
              </a:rPr>
              <a:t>of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80" dirty="0">
                <a:latin typeface="Calibri"/>
                <a:cs typeface="Calibri"/>
              </a:rPr>
              <a:t>existing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60" dirty="0">
                <a:latin typeface="Calibri"/>
                <a:cs typeface="Calibri"/>
              </a:rPr>
              <a:t>international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130" dirty="0">
                <a:latin typeface="Calibri"/>
                <a:cs typeface="Calibri"/>
              </a:rPr>
              <a:t>or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240" dirty="0">
                <a:latin typeface="Calibri"/>
                <a:cs typeface="Calibri"/>
              </a:rPr>
              <a:t>domain-</a:t>
            </a:r>
            <a:r>
              <a:rPr sz="2000" spc="160" dirty="0">
                <a:latin typeface="Calibri"/>
                <a:cs typeface="Calibri"/>
              </a:rPr>
              <a:t>specific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185" dirty="0">
                <a:latin typeface="Calibri"/>
                <a:cs typeface="Calibri"/>
              </a:rPr>
              <a:t>standards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45"/>
              </a:spcBef>
            </a:pPr>
            <a:endParaRPr sz="2000" dirty="0">
              <a:latin typeface="Calibri"/>
              <a:cs typeface="Calibri"/>
            </a:endParaRPr>
          </a:p>
          <a:p>
            <a:pPr marL="1788795" marR="4722495" indent="-215265">
              <a:lnSpc>
                <a:spcPct val="102200"/>
              </a:lnSpc>
            </a:pPr>
            <a:r>
              <a:rPr sz="1800" spc="215" dirty="0">
                <a:latin typeface="Calibri"/>
                <a:cs typeface="Calibri"/>
              </a:rPr>
              <a:t>ISO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270" dirty="0">
                <a:latin typeface="Calibri"/>
                <a:cs typeface="Calibri"/>
              </a:rPr>
              <a:t>STANDARDS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for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dates: </a:t>
            </a:r>
            <a:r>
              <a:rPr sz="1800" spc="90" dirty="0">
                <a:latin typeface="Calibri"/>
                <a:cs typeface="Calibri"/>
              </a:rPr>
              <a:t>20220715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or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2022-</a:t>
            </a:r>
            <a:r>
              <a:rPr sz="1800" spc="175" dirty="0">
                <a:latin typeface="Calibri"/>
                <a:cs typeface="Calibri"/>
              </a:rPr>
              <a:t>07-</a:t>
            </a:r>
            <a:r>
              <a:rPr sz="1800" spc="-25" dirty="0">
                <a:latin typeface="Calibri"/>
                <a:cs typeface="Calibri"/>
              </a:rPr>
              <a:t>15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373845" y="425097"/>
            <a:ext cx="1412240" cy="1938020"/>
            <a:chOff x="10373845" y="425097"/>
            <a:chExt cx="1412240" cy="193802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1487" y="530352"/>
              <a:ext cx="1395983" cy="18257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78607" y="429859"/>
              <a:ext cx="1402715" cy="1928495"/>
            </a:xfrm>
            <a:custGeom>
              <a:avLst/>
              <a:gdLst/>
              <a:ahLst/>
              <a:cxnLst/>
              <a:rect l="l" t="t" r="r" b="b"/>
              <a:pathLst>
                <a:path w="1402715" h="1928495">
                  <a:moveTo>
                    <a:pt x="0" y="0"/>
                  </a:moveTo>
                  <a:lnTo>
                    <a:pt x="1402347" y="0"/>
                  </a:lnTo>
                  <a:lnTo>
                    <a:pt x="1402347" y="1928039"/>
                  </a:lnTo>
                  <a:lnTo>
                    <a:pt x="0" y="192803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627" y="1048003"/>
            <a:ext cx="6192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40" dirty="0">
                <a:solidFill>
                  <a:srgbClr val="7F7F7F"/>
                </a:solidFill>
                <a:latin typeface="Calibri"/>
                <a:cs typeface="Calibri"/>
              </a:rPr>
              <a:t>Your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9" dirty="0">
                <a:solidFill>
                  <a:srgbClr val="7F7F7F"/>
                </a:solidFill>
                <a:latin typeface="Calibri"/>
                <a:cs typeface="Calibri"/>
              </a:rPr>
              <a:t>(meta)data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00" dirty="0">
                <a:solidFill>
                  <a:srgbClr val="7F7F7F"/>
                </a:solidFill>
                <a:latin typeface="Calibri"/>
                <a:cs typeface="Calibri"/>
              </a:rPr>
              <a:t>can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90" dirty="0">
                <a:solidFill>
                  <a:srgbClr val="7F7F7F"/>
                </a:solidFill>
                <a:latin typeface="Calibri"/>
                <a:cs typeface="Calibri"/>
              </a:rPr>
              <a:t>be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40" dirty="0">
                <a:solidFill>
                  <a:srgbClr val="7F7F7F"/>
                </a:solidFill>
                <a:latin typeface="Calibri"/>
                <a:cs typeface="Calibri"/>
              </a:rPr>
              <a:t>reused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65" dirty="0">
                <a:solidFill>
                  <a:srgbClr val="7F7F7F"/>
                </a:solidFill>
                <a:latin typeface="Calibri"/>
                <a:cs typeface="Calibri"/>
              </a:rPr>
              <a:t>by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0" dirty="0">
                <a:solidFill>
                  <a:srgbClr val="7F7F7F"/>
                </a:solidFill>
                <a:latin typeface="Calibri"/>
                <a:cs typeface="Calibri"/>
              </a:rPr>
              <a:t>others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Reusable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9371" y="2431796"/>
            <a:ext cx="217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10" dirty="0">
                <a:latin typeface="Calibri"/>
                <a:cs typeface="Calibri"/>
              </a:rPr>
              <a:t>Data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20" dirty="0">
                <a:latin typeface="Calibri"/>
                <a:cs typeface="Calibri"/>
              </a:rPr>
              <a:t>usage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licence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372506" y="445192"/>
            <a:ext cx="1361440" cy="1938020"/>
            <a:chOff x="10372506" y="445192"/>
            <a:chExt cx="1361440" cy="19380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775" y="551687"/>
              <a:ext cx="1225296" cy="16581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77268" y="449954"/>
              <a:ext cx="1351915" cy="1928495"/>
            </a:xfrm>
            <a:custGeom>
              <a:avLst/>
              <a:gdLst/>
              <a:ahLst/>
              <a:cxnLst/>
              <a:rect l="l" t="t" r="r" b="b"/>
              <a:pathLst>
                <a:path w="1351915" h="1928495">
                  <a:moveTo>
                    <a:pt x="0" y="0"/>
                  </a:moveTo>
                  <a:lnTo>
                    <a:pt x="1351494" y="0"/>
                  </a:lnTo>
                  <a:lnTo>
                    <a:pt x="1351494" y="1928039"/>
                  </a:lnTo>
                  <a:lnTo>
                    <a:pt x="0" y="192803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6955" y="2402070"/>
            <a:ext cx="1219200" cy="4191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5847" y="3225387"/>
            <a:ext cx="914400" cy="9144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34547" y="3562604"/>
            <a:ext cx="8061325" cy="897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885">
              <a:lnSpc>
                <a:spcPct val="100000"/>
              </a:lnSpc>
              <a:spcBef>
                <a:spcPts val="100"/>
              </a:spcBef>
            </a:pPr>
            <a:r>
              <a:rPr sz="1800" spc="210" dirty="0">
                <a:latin typeface="Calibri"/>
                <a:cs typeface="Calibri"/>
              </a:rPr>
              <a:t>Documentation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229" dirty="0">
                <a:latin typeface="Calibri"/>
                <a:cs typeface="Calibri"/>
              </a:rPr>
              <a:t>and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204" dirty="0">
                <a:latin typeface="Calibri"/>
                <a:cs typeface="Calibri"/>
              </a:rPr>
              <a:t>metadata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(e.g.,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data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provenance,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etc)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190" dirty="0">
                <a:latin typeface="Calibri"/>
                <a:cs typeface="Calibri"/>
              </a:rPr>
              <a:t>README.txt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Documentation</a:t>
            </a:r>
            <a:r>
              <a:rPr spc="110" dirty="0"/>
              <a:t> </a:t>
            </a:r>
            <a:r>
              <a:rPr spc="370" dirty="0"/>
              <a:t>and</a:t>
            </a:r>
            <a:r>
              <a:rPr spc="110" dirty="0"/>
              <a:t> </a:t>
            </a:r>
            <a:r>
              <a:rPr spc="315" dirty="0"/>
              <a:t>metadata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627" y="968755"/>
            <a:ext cx="9316085" cy="171703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170" dirty="0">
                <a:solidFill>
                  <a:srgbClr val="7F7F7F"/>
                </a:solidFill>
                <a:latin typeface="Calibri"/>
                <a:cs typeface="Calibri"/>
              </a:rPr>
              <a:t>Sessions: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7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“Organising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45" dirty="0">
                <a:solidFill>
                  <a:srgbClr val="7F7F7F"/>
                </a:solidFill>
                <a:latin typeface="Calibri"/>
                <a:cs typeface="Calibri"/>
              </a:rPr>
              <a:t>standardising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research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45" dirty="0">
                <a:solidFill>
                  <a:srgbClr val="7F7F7F"/>
                </a:solidFill>
                <a:latin typeface="Calibri"/>
                <a:cs typeface="Calibri"/>
              </a:rPr>
              <a:t>data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15" dirty="0">
                <a:solidFill>
                  <a:srgbClr val="7F7F7F"/>
                </a:solidFill>
                <a:latin typeface="Calibri"/>
                <a:cs typeface="Calibri"/>
              </a:rPr>
              <a:t>that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7F7F7F"/>
                </a:solidFill>
                <a:latin typeface="Calibri"/>
                <a:cs typeface="Calibri"/>
              </a:rPr>
              <a:t>underpin </a:t>
            </a:r>
            <a:r>
              <a:rPr sz="2400" spc="204" dirty="0">
                <a:solidFill>
                  <a:srgbClr val="7F7F7F"/>
                </a:solidFill>
                <a:latin typeface="Calibri"/>
                <a:cs typeface="Calibri"/>
              </a:rPr>
              <a:t>your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7F7F7F"/>
                </a:solidFill>
                <a:latin typeface="Calibri"/>
                <a:cs typeface="Calibri"/>
              </a:rPr>
              <a:t>publication”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175" dirty="0">
                <a:solidFill>
                  <a:srgbClr val="7F7F7F"/>
                </a:solidFill>
                <a:latin typeface="Calibri"/>
                <a:cs typeface="Calibri"/>
              </a:rPr>
              <a:t>“Make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7F7F7F"/>
                </a:solidFill>
                <a:latin typeface="Calibri"/>
                <a:cs typeface="Calibri"/>
              </a:rPr>
              <a:t>writing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7F7F7F"/>
                </a:solidFill>
                <a:latin typeface="Calibri"/>
                <a:cs typeface="Calibri"/>
              </a:rPr>
              <a:t>easier: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35" dirty="0">
                <a:solidFill>
                  <a:srgbClr val="7F7F7F"/>
                </a:solidFill>
                <a:latin typeface="Calibri"/>
                <a:cs typeface="Calibri"/>
              </a:rPr>
              <a:t>Document</a:t>
            </a:r>
            <a:r>
              <a:rPr sz="2400" spc="6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describe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7F7F7F"/>
                </a:solidFill>
                <a:latin typeface="Calibri"/>
                <a:cs typeface="Calibri"/>
              </a:rPr>
              <a:t>your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7F7F7F"/>
                </a:solidFill>
                <a:latin typeface="Calibri"/>
                <a:cs typeface="Calibri"/>
              </a:rPr>
              <a:t>data”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9536" y="3140967"/>
            <a:ext cx="914400" cy="914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2807" y="4672583"/>
            <a:ext cx="917447" cy="917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66227" y="3510788"/>
            <a:ext cx="8304530" cy="225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0">
              <a:lnSpc>
                <a:spcPct val="100000"/>
              </a:lnSpc>
              <a:spcBef>
                <a:spcPts val="100"/>
              </a:spcBef>
            </a:pPr>
            <a:r>
              <a:rPr sz="1800" spc="210" dirty="0">
                <a:latin typeface="Calibri"/>
                <a:cs typeface="Calibri"/>
              </a:rPr>
              <a:t>Documentation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is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(unstructured)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information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85" dirty="0">
                <a:latin typeface="Calibri"/>
                <a:cs typeface="Calibri"/>
              </a:rPr>
              <a:t>about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data.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800" dirty="0">
              <a:latin typeface="Calibri"/>
              <a:cs typeface="Calibri"/>
            </a:endParaRPr>
          </a:p>
          <a:p>
            <a:pPr marL="84455">
              <a:lnSpc>
                <a:spcPct val="100000"/>
              </a:lnSpc>
            </a:pPr>
            <a:r>
              <a:rPr sz="1800" spc="190" dirty="0">
                <a:latin typeface="Calibri"/>
                <a:cs typeface="Calibri"/>
              </a:rPr>
              <a:t>README.txt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800" dirty="0">
              <a:latin typeface="Calibri"/>
              <a:cs typeface="Calibri"/>
            </a:endParaRPr>
          </a:p>
          <a:p>
            <a:pPr marL="1358900">
              <a:lnSpc>
                <a:spcPct val="100000"/>
              </a:lnSpc>
            </a:pPr>
            <a:r>
              <a:rPr sz="1800" spc="165" dirty="0">
                <a:latin typeface="Calibri"/>
                <a:cs typeface="Calibri"/>
              </a:rPr>
              <a:t>Metadata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is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85" dirty="0">
                <a:latin typeface="Calibri"/>
                <a:cs typeface="Calibri"/>
              </a:rPr>
              <a:t>highly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structured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70" dirty="0">
                <a:latin typeface="Calibri"/>
                <a:cs typeface="Calibri"/>
              </a:rPr>
              <a:t>documentation.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800" spc="130" dirty="0">
                <a:latin typeface="Calibri"/>
                <a:cs typeface="Calibri"/>
              </a:rPr>
              <a:t>Metadata.json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5612" y="1939035"/>
            <a:ext cx="7954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0" dirty="0"/>
              <a:t>What</a:t>
            </a:r>
            <a:r>
              <a:rPr spc="100" dirty="0"/>
              <a:t> </a:t>
            </a:r>
            <a:r>
              <a:rPr spc="155" dirty="0"/>
              <a:t>is</a:t>
            </a:r>
            <a:r>
              <a:rPr spc="100" dirty="0"/>
              <a:t> </a:t>
            </a:r>
            <a:r>
              <a:rPr spc="300" dirty="0"/>
              <a:t>Research</a:t>
            </a:r>
            <a:r>
              <a:rPr spc="110" dirty="0"/>
              <a:t> </a:t>
            </a:r>
            <a:r>
              <a:rPr spc="330" dirty="0"/>
              <a:t>Data</a:t>
            </a:r>
            <a:r>
              <a:rPr spc="105" dirty="0"/>
              <a:t> </a:t>
            </a:r>
            <a:r>
              <a:rPr spc="370" dirty="0"/>
              <a:t>Management</a:t>
            </a:r>
            <a:r>
              <a:rPr spc="105" dirty="0"/>
              <a:t> </a:t>
            </a:r>
            <a:r>
              <a:rPr spc="265" dirty="0"/>
              <a:t>(RDM)?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3838" y="2462276"/>
            <a:ext cx="3338195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latin typeface="Calibri"/>
                <a:cs typeface="Calibri"/>
              </a:rPr>
              <a:t>Let’s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write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40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definition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920"/>
              </a:spcBef>
            </a:pPr>
            <a:r>
              <a:rPr sz="2000" i="1" spc="235" dirty="0">
                <a:latin typeface="Calibri"/>
                <a:cs typeface="Calibri"/>
              </a:rPr>
              <a:t>use</a:t>
            </a:r>
            <a:r>
              <a:rPr sz="2000" i="1" spc="65" dirty="0">
                <a:latin typeface="Calibri"/>
                <a:cs typeface="Calibri"/>
              </a:rPr>
              <a:t> </a:t>
            </a:r>
            <a:r>
              <a:rPr sz="2000" i="1" spc="260" dirty="0">
                <a:latin typeface="Calibri"/>
                <a:cs typeface="Calibri"/>
              </a:rPr>
              <a:t>pens</a:t>
            </a:r>
            <a:r>
              <a:rPr sz="2000" i="1" spc="55" dirty="0">
                <a:latin typeface="Calibri"/>
                <a:cs typeface="Calibri"/>
              </a:rPr>
              <a:t> </a:t>
            </a:r>
            <a:r>
              <a:rPr sz="2000" i="1" spc="315" dirty="0">
                <a:latin typeface="Calibri"/>
                <a:cs typeface="Calibri"/>
              </a:rPr>
              <a:t>and</a:t>
            </a:r>
            <a:r>
              <a:rPr sz="2000" i="1" spc="70" dirty="0">
                <a:latin typeface="Calibri"/>
                <a:cs typeface="Calibri"/>
              </a:rPr>
              <a:t> </a:t>
            </a:r>
            <a:r>
              <a:rPr sz="2000" i="1" spc="235" dirty="0">
                <a:latin typeface="Calibri"/>
                <a:cs typeface="Calibri"/>
              </a:rPr>
              <a:t>papers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Data</a:t>
            </a:r>
            <a:r>
              <a:rPr spc="110" dirty="0"/>
              <a:t> </a:t>
            </a:r>
            <a:r>
              <a:rPr spc="245" dirty="0"/>
              <a:t>reuse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627" y="968755"/>
            <a:ext cx="5130165" cy="32867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170" dirty="0">
                <a:solidFill>
                  <a:srgbClr val="7F7F7F"/>
                </a:solidFill>
                <a:latin typeface="Calibri"/>
                <a:cs typeface="Calibri"/>
              </a:rPr>
              <a:t>Sessions: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240" dirty="0">
                <a:solidFill>
                  <a:srgbClr val="7F7F7F"/>
                </a:solidFill>
                <a:latin typeface="Calibri"/>
                <a:cs typeface="Calibri"/>
              </a:rPr>
              <a:t>“Reusing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7F7F7F"/>
                </a:solidFill>
                <a:latin typeface="Calibri"/>
                <a:cs typeface="Calibri"/>
              </a:rPr>
              <a:t>data”</a:t>
            </a:r>
            <a:endParaRPr sz="2400" dirty="0">
              <a:latin typeface="Calibri"/>
              <a:cs typeface="Calibri"/>
            </a:endParaRPr>
          </a:p>
          <a:p>
            <a:pPr marL="602615" lvl="1" indent="-285750">
              <a:lnSpc>
                <a:spcPct val="100000"/>
              </a:lnSpc>
              <a:spcBef>
                <a:spcPts val="2715"/>
              </a:spcBef>
              <a:buChar char="-"/>
              <a:tabLst>
                <a:tab pos="602615" algn="l"/>
              </a:tabLst>
            </a:pPr>
            <a:r>
              <a:rPr sz="1800" spc="210" dirty="0">
                <a:latin typeface="Calibri"/>
                <a:cs typeface="Calibri"/>
              </a:rPr>
              <a:t>Where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to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find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180" dirty="0">
                <a:latin typeface="Calibri"/>
                <a:cs typeface="Calibri"/>
              </a:rPr>
              <a:t>data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to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reuse</a:t>
            </a:r>
            <a:endParaRPr sz="1800" dirty="0">
              <a:latin typeface="Calibri"/>
              <a:cs typeface="Calibri"/>
            </a:endParaRPr>
          </a:p>
          <a:p>
            <a:pPr marL="602615" lvl="1" indent="-285750">
              <a:lnSpc>
                <a:spcPct val="100000"/>
              </a:lnSpc>
              <a:spcBef>
                <a:spcPts val="645"/>
              </a:spcBef>
              <a:buChar char="-"/>
              <a:tabLst>
                <a:tab pos="602615" algn="l"/>
              </a:tabLst>
            </a:pPr>
            <a:r>
              <a:rPr sz="1800" spc="190" dirty="0">
                <a:latin typeface="Calibri"/>
                <a:cs typeface="Calibri"/>
              </a:rPr>
              <a:t>Permission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to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reuse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for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specific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purpose</a:t>
            </a:r>
            <a:endParaRPr sz="1800" dirty="0">
              <a:latin typeface="Calibri"/>
              <a:cs typeface="Calibri"/>
            </a:endParaRPr>
          </a:p>
          <a:p>
            <a:pPr marL="602615" lvl="1" indent="-285750">
              <a:lnSpc>
                <a:spcPct val="100000"/>
              </a:lnSpc>
              <a:spcBef>
                <a:spcPts val="530"/>
              </a:spcBef>
              <a:buChar char="-"/>
              <a:tabLst>
                <a:tab pos="602615" algn="l"/>
              </a:tabLst>
            </a:pPr>
            <a:r>
              <a:rPr sz="1800" spc="210" dirty="0">
                <a:latin typeface="Calibri"/>
                <a:cs typeface="Calibri"/>
              </a:rPr>
              <a:t>Data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quality</a:t>
            </a:r>
            <a:endParaRPr sz="1800" dirty="0">
              <a:latin typeface="Calibri"/>
              <a:cs typeface="Calibri"/>
            </a:endParaRPr>
          </a:p>
          <a:p>
            <a:pPr marL="602615" lvl="1" indent="-285750">
              <a:lnSpc>
                <a:spcPct val="100000"/>
              </a:lnSpc>
              <a:spcBef>
                <a:spcPts val="650"/>
              </a:spcBef>
              <a:buChar char="-"/>
              <a:tabLst>
                <a:tab pos="602615" algn="l"/>
              </a:tabLst>
            </a:pPr>
            <a:r>
              <a:rPr sz="1800" spc="240" dirty="0">
                <a:latin typeface="Calibri"/>
                <a:cs typeface="Calibri"/>
              </a:rPr>
              <a:t>How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to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95" dirty="0">
                <a:latin typeface="Calibri"/>
                <a:cs typeface="Calibri"/>
              </a:rPr>
              <a:t>handle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versioning</a:t>
            </a:r>
            <a:endParaRPr sz="1800" dirty="0">
              <a:latin typeface="Calibri"/>
              <a:cs typeface="Calibri"/>
            </a:endParaRPr>
          </a:p>
          <a:p>
            <a:pPr marL="602615" lvl="1" indent="-285750">
              <a:lnSpc>
                <a:spcPct val="100000"/>
              </a:lnSpc>
              <a:spcBef>
                <a:spcPts val="620"/>
              </a:spcBef>
              <a:buChar char="-"/>
              <a:tabLst>
                <a:tab pos="602615" algn="l"/>
              </a:tabLst>
            </a:pPr>
            <a:r>
              <a:rPr sz="1800" spc="240" dirty="0">
                <a:latin typeface="Calibri"/>
                <a:cs typeface="Calibri"/>
              </a:rPr>
              <a:t>How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to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cite</a:t>
            </a:r>
            <a:endParaRPr sz="1800" dirty="0">
              <a:latin typeface="Calibri"/>
              <a:cs typeface="Calibri"/>
            </a:endParaRPr>
          </a:p>
          <a:p>
            <a:pPr marL="316865">
              <a:lnSpc>
                <a:spcPct val="100000"/>
              </a:lnSpc>
              <a:spcBef>
                <a:spcPts val="555"/>
              </a:spcBef>
              <a:tabLst>
                <a:tab pos="602615" algn="l"/>
              </a:tabLst>
            </a:pPr>
            <a:r>
              <a:rPr sz="1800" spc="80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…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90" dirty="0"/>
              <a:t>Open</a:t>
            </a:r>
            <a:r>
              <a:rPr spc="105" dirty="0"/>
              <a:t> </a:t>
            </a:r>
            <a:r>
              <a:rPr spc="90" dirty="0"/>
              <a:t>vs.</a:t>
            </a:r>
            <a:r>
              <a:rPr spc="105" dirty="0"/>
              <a:t> </a:t>
            </a:r>
            <a:r>
              <a:rPr spc="355" dirty="0"/>
              <a:t>FAIR</a:t>
            </a:r>
            <a:r>
              <a:rPr spc="95" dirty="0"/>
              <a:t> </a:t>
            </a:r>
            <a:r>
              <a:rPr spc="195" dirty="0"/>
              <a:t>data:</a:t>
            </a:r>
            <a:r>
              <a:rPr spc="105" dirty="0"/>
              <a:t> </a:t>
            </a:r>
            <a:r>
              <a:rPr spc="390" dirty="0"/>
              <a:t>Open</a:t>
            </a:r>
            <a:r>
              <a:rPr spc="105" dirty="0"/>
              <a:t> </a:t>
            </a:r>
            <a:r>
              <a:rPr spc="290" dirty="0"/>
              <a:t>data</a:t>
            </a:r>
            <a:r>
              <a:rPr spc="95" dirty="0"/>
              <a:t> </a:t>
            </a:r>
            <a:r>
              <a:rPr u="sng" spc="155" dirty="0">
                <a:uFill>
                  <a:solidFill>
                    <a:srgbClr val="000000"/>
                  </a:solidFill>
                </a:uFill>
              </a:rPr>
              <a:t>is</a:t>
            </a:r>
            <a:r>
              <a:rPr u="sng" spc="10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sng" spc="200" dirty="0">
                <a:uFill>
                  <a:solidFill>
                    <a:srgbClr val="000000"/>
                  </a:solidFill>
                </a:uFill>
              </a:rPr>
              <a:t>different</a:t>
            </a:r>
            <a:r>
              <a:rPr u="sng" spc="9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none" spc="285" dirty="0"/>
              <a:t>from</a:t>
            </a:r>
            <a:r>
              <a:rPr u="none" spc="95" dirty="0"/>
              <a:t> </a:t>
            </a:r>
            <a:r>
              <a:rPr u="none" spc="355" dirty="0"/>
              <a:t>FAIR</a:t>
            </a:r>
            <a:r>
              <a:rPr u="none" spc="95" dirty="0"/>
              <a:t> </a:t>
            </a:r>
            <a:r>
              <a:rPr u="none" spc="27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52844" y="1512315"/>
            <a:ext cx="8070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265" dirty="0">
                <a:latin typeface="Calibri"/>
                <a:cs typeface="Calibri"/>
              </a:rPr>
              <a:t>DATA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40200" y="1542696"/>
            <a:ext cx="3911600" cy="4268470"/>
            <a:chOff x="4140200" y="1542696"/>
            <a:chExt cx="3911600" cy="4268470"/>
          </a:xfrm>
        </p:grpSpPr>
        <p:sp>
          <p:nvSpPr>
            <p:cNvPr id="5" name="object 5"/>
            <p:cNvSpPr/>
            <p:nvPr/>
          </p:nvSpPr>
          <p:spPr>
            <a:xfrm>
              <a:off x="4140200" y="1943634"/>
              <a:ext cx="3235960" cy="3235960"/>
            </a:xfrm>
            <a:custGeom>
              <a:avLst/>
              <a:gdLst/>
              <a:ahLst/>
              <a:cxnLst/>
              <a:rect l="l" t="t" r="r" b="b"/>
              <a:pathLst>
                <a:path w="3235959" h="3235960">
                  <a:moveTo>
                    <a:pt x="1617720" y="0"/>
                  </a:moveTo>
                  <a:lnTo>
                    <a:pt x="1569158" y="714"/>
                  </a:lnTo>
                  <a:lnTo>
                    <a:pt x="1520952" y="2846"/>
                  </a:lnTo>
                  <a:lnTo>
                    <a:pt x="1473121" y="6374"/>
                  </a:lnTo>
                  <a:lnTo>
                    <a:pt x="1425685" y="11279"/>
                  </a:lnTo>
                  <a:lnTo>
                    <a:pt x="1378666" y="17540"/>
                  </a:lnTo>
                  <a:lnTo>
                    <a:pt x="1332081" y="25137"/>
                  </a:lnTo>
                  <a:lnTo>
                    <a:pt x="1285953" y="34051"/>
                  </a:lnTo>
                  <a:lnTo>
                    <a:pt x="1240300" y="44262"/>
                  </a:lnTo>
                  <a:lnTo>
                    <a:pt x="1195143" y="55749"/>
                  </a:lnTo>
                  <a:lnTo>
                    <a:pt x="1150501" y="68492"/>
                  </a:lnTo>
                  <a:lnTo>
                    <a:pt x="1106396" y="82472"/>
                  </a:lnTo>
                  <a:lnTo>
                    <a:pt x="1062846" y="97668"/>
                  </a:lnTo>
                  <a:lnTo>
                    <a:pt x="1019871" y="114061"/>
                  </a:lnTo>
                  <a:lnTo>
                    <a:pt x="977493" y="131629"/>
                  </a:lnTo>
                  <a:lnTo>
                    <a:pt x="935730" y="150355"/>
                  </a:lnTo>
                  <a:lnTo>
                    <a:pt x="894603" y="170216"/>
                  </a:lnTo>
                  <a:lnTo>
                    <a:pt x="854132" y="191194"/>
                  </a:lnTo>
                  <a:lnTo>
                    <a:pt x="814337" y="213268"/>
                  </a:lnTo>
                  <a:lnTo>
                    <a:pt x="775238" y="236418"/>
                  </a:lnTo>
                  <a:lnTo>
                    <a:pt x="736855" y="260624"/>
                  </a:lnTo>
                  <a:lnTo>
                    <a:pt x="699207" y="285867"/>
                  </a:lnTo>
                  <a:lnTo>
                    <a:pt x="662316" y="312126"/>
                  </a:lnTo>
                  <a:lnTo>
                    <a:pt x="626200" y="339381"/>
                  </a:lnTo>
                  <a:lnTo>
                    <a:pt x="590880" y="367612"/>
                  </a:lnTo>
                  <a:lnTo>
                    <a:pt x="556377" y="396799"/>
                  </a:lnTo>
                  <a:lnTo>
                    <a:pt x="522709" y="426923"/>
                  </a:lnTo>
                  <a:lnTo>
                    <a:pt x="489898" y="457962"/>
                  </a:lnTo>
                  <a:lnTo>
                    <a:pt x="457962" y="489898"/>
                  </a:lnTo>
                  <a:lnTo>
                    <a:pt x="426923" y="522709"/>
                  </a:lnTo>
                  <a:lnTo>
                    <a:pt x="396799" y="556377"/>
                  </a:lnTo>
                  <a:lnTo>
                    <a:pt x="367612" y="590881"/>
                  </a:lnTo>
                  <a:lnTo>
                    <a:pt x="339381" y="626200"/>
                  </a:lnTo>
                  <a:lnTo>
                    <a:pt x="312126" y="662316"/>
                  </a:lnTo>
                  <a:lnTo>
                    <a:pt x="285867" y="699207"/>
                  </a:lnTo>
                  <a:lnTo>
                    <a:pt x="260624" y="736855"/>
                  </a:lnTo>
                  <a:lnTo>
                    <a:pt x="236418" y="775238"/>
                  </a:lnTo>
                  <a:lnTo>
                    <a:pt x="213268" y="814338"/>
                  </a:lnTo>
                  <a:lnTo>
                    <a:pt x="191194" y="854133"/>
                  </a:lnTo>
                  <a:lnTo>
                    <a:pt x="170216" y="894604"/>
                  </a:lnTo>
                  <a:lnTo>
                    <a:pt x="150355" y="935731"/>
                  </a:lnTo>
                  <a:lnTo>
                    <a:pt x="131629" y="977493"/>
                  </a:lnTo>
                  <a:lnTo>
                    <a:pt x="114061" y="1019872"/>
                  </a:lnTo>
                  <a:lnTo>
                    <a:pt x="97668" y="1062846"/>
                  </a:lnTo>
                  <a:lnTo>
                    <a:pt x="82472" y="1106396"/>
                  </a:lnTo>
                  <a:lnTo>
                    <a:pt x="68492" y="1150502"/>
                  </a:lnTo>
                  <a:lnTo>
                    <a:pt x="55749" y="1195144"/>
                  </a:lnTo>
                  <a:lnTo>
                    <a:pt x="44262" y="1240301"/>
                  </a:lnTo>
                  <a:lnTo>
                    <a:pt x="34051" y="1285954"/>
                  </a:lnTo>
                  <a:lnTo>
                    <a:pt x="25137" y="1332082"/>
                  </a:lnTo>
                  <a:lnTo>
                    <a:pt x="17540" y="1378666"/>
                  </a:lnTo>
                  <a:lnTo>
                    <a:pt x="11279" y="1425686"/>
                  </a:lnTo>
                  <a:lnTo>
                    <a:pt x="6374" y="1473122"/>
                  </a:lnTo>
                  <a:lnTo>
                    <a:pt x="2846" y="1520953"/>
                  </a:lnTo>
                  <a:lnTo>
                    <a:pt x="714" y="1569159"/>
                  </a:lnTo>
                  <a:lnTo>
                    <a:pt x="0" y="1617722"/>
                  </a:lnTo>
                  <a:lnTo>
                    <a:pt x="714" y="1666284"/>
                  </a:lnTo>
                  <a:lnTo>
                    <a:pt x="2846" y="1714490"/>
                  </a:lnTo>
                  <a:lnTo>
                    <a:pt x="6374" y="1762321"/>
                  </a:lnTo>
                  <a:lnTo>
                    <a:pt x="11279" y="1809757"/>
                  </a:lnTo>
                  <a:lnTo>
                    <a:pt x="17540" y="1856777"/>
                  </a:lnTo>
                  <a:lnTo>
                    <a:pt x="25137" y="1903361"/>
                  </a:lnTo>
                  <a:lnTo>
                    <a:pt x="34051" y="1949489"/>
                  </a:lnTo>
                  <a:lnTo>
                    <a:pt x="44262" y="1995142"/>
                  </a:lnTo>
                  <a:lnTo>
                    <a:pt x="55749" y="2040299"/>
                  </a:lnTo>
                  <a:lnTo>
                    <a:pt x="68492" y="2084941"/>
                  </a:lnTo>
                  <a:lnTo>
                    <a:pt x="82472" y="2129047"/>
                  </a:lnTo>
                  <a:lnTo>
                    <a:pt x="97668" y="2172597"/>
                  </a:lnTo>
                  <a:lnTo>
                    <a:pt x="114061" y="2215571"/>
                  </a:lnTo>
                  <a:lnTo>
                    <a:pt x="131629" y="2257949"/>
                  </a:lnTo>
                  <a:lnTo>
                    <a:pt x="150355" y="2299712"/>
                  </a:lnTo>
                  <a:lnTo>
                    <a:pt x="170216" y="2340839"/>
                  </a:lnTo>
                  <a:lnTo>
                    <a:pt x="191194" y="2381310"/>
                  </a:lnTo>
                  <a:lnTo>
                    <a:pt x="213268" y="2421105"/>
                  </a:lnTo>
                  <a:lnTo>
                    <a:pt x="236418" y="2460204"/>
                  </a:lnTo>
                  <a:lnTo>
                    <a:pt x="260624" y="2498588"/>
                  </a:lnTo>
                  <a:lnTo>
                    <a:pt x="285867" y="2536235"/>
                  </a:lnTo>
                  <a:lnTo>
                    <a:pt x="312126" y="2573127"/>
                  </a:lnTo>
                  <a:lnTo>
                    <a:pt x="339381" y="2609242"/>
                  </a:lnTo>
                  <a:lnTo>
                    <a:pt x="367612" y="2644562"/>
                  </a:lnTo>
                  <a:lnTo>
                    <a:pt x="396799" y="2679065"/>
                  </a:lnTo>
                  <a:lnTo>
                    <a:pt x="426923" y="2712733"/>
                  </a:lnTo>
                  <a:lnTo>
                    <a:pt x="457962" y="2745545"/>
                  </a:lnTo>
                  <a:lnTo>
                    <a:pt x="489898" y="2777480"/>
                  </a:lnTo>
                  <a:lnTo>
                    <a:pt x="522709" y="2808520"/>
                  </a:lnTo>
                  <a:lnTo>
                    <a:pt x="556377" y="2838643"/>
                  </a:lnTo>
                  <a:lnTo>
                    <a:pt x="590880" y="2867830"/>
                  </a:lnTo>
                  <a:lnTo>
                    <a:pt x="626200" y="2896061"/>
                  </a:lnTo>
                  <a:lnTo>
                    <a:pt x="662316" y="2923316"/>
                  </a:lnTo>
                  <a:lnTo>
                    <a:pt x="699207" y="2949575"/>
                  </a:lnTo>
                  <a:lnTo>
                    <a:pt x="736855" y="2974818"/>
                  </a:lnTo>
                  <a:lnTo>
                    <a:pt x="775238" y="2999024"/>
                  </a:lnTo>
                  <a:lnTo>
                    <a:pt x="814337" y="3022174"/>
                  </a:lnTo>
                  <a:lnTo>
                    <a:pt x="854132" y="3044248"/>
                  </a:lnTo>
                  <a:lnTo>
                    <a:pt x="894603" y="3065226"/>
                  </a:lnTo>
                  <a:lnTo>
                    <a:pt x="935730" y="3085088"/>
                  </a:lnTo>
                  <a:lnTo>
                    <a:pt x="977493" y="3103813"/>
                  </a:lnTo>
                  <a:lnTo>
                    <a:pt x="1019871" y="3121381"/>
                  </a:lnTo>
                  <a:lnTo>
                    <a:pt x="1062846" y="3137774"/>
                  </a:lnTo>
                  <a:lnTo>
                    <a:pt x="1106396" y="3152970"/>
                  </a:lnTo>
                  <a:lnTo>
                    <a:pt x="1150501" y="3166950"/>
                  </a:lnTo>
                  <a:lnTo>
                    <a:pt x="1195143" y="3179693"/>
                  </a:lnTo>
                  <a:lnTo>
                    <a:pt x="1240300" y="3191180"/>
                  </a:lnTo>
                  <a:lnTo>
                    <a:pt x="1285953" y="3201391"/>
                  </a:lnTo>
                  <a:lnTo>
                    <a:pt x="1332081" y="3210305"/>
                  </a:lnTo>
                  <a:lnTo>
                    <a:pt x="1378666" y="3217902"/>
                  </a:lnTo>
                  <a:lnTo>
                    <a:pt x="1425685" y="3224163"/>
                  </a:lnTo>
                  <a:lnTo>
                    <a:pt x="1473121" y="3229068"/>
                  </a:lnTo>
                  <a:lnTo>
                    <a:pt x="1520952" y="3232596"/>
                  </a:lnTo>
                  <a:lnTo>
                    <a:pt x="1569158" y="3234728"/>
                  </a:lnTo>
                  <a:lnTo>
                    <a:pt x="1617720" y="3235443"/>
                  </a:lnTo>
                  <a:lnTo>
                    <a:pt x="1666283" y="3234728"/>
                  </a:lnTo>
                  <a:lnTo>
                    <a:pt x="1714489" y="3232596"/>
                  </a:lnTo>
                  <a:lnTo>
                    <a:pt x="1762320" y="3229068"/>
                  </a:lnTo>
                  <a:lnTo>
                    <a:pt x="1809756" y="3224163"/>
                  </a:lnTo>
                  <a:lnTo>
                    <a:pt x="1856776" y="3217902"/>
                  </a:lnTo>
                  <a:lnTo>
                    <a:pt x="1903360" y="3210305"/>
                  </a:lnTo>
                  <a:lnTo>
                    <a:pt x="1949488" y="3201391"/>
                  </a:lnTo>
                  <a:lnTo>
                    <a:pt x="1995141" y="3191180"/>
                  </a:lnTo>
                  <a:lnTo>
                    <a:pt x="2040299" y="3179693"/>
                  </a:lnTo>
                  <a:lnTo>
                    <a:pt x="2084940" y="3166950"/>
                  </a:lnTo>
                  <a:lnTo>
                    <a:pt x="2129046" y="3152970"/>
                  </a:lnTo>
                  <a:lnTo>
                    <a:pt x="2172596" y="3137774"/>
                  </a:lnTo>
                  <a:lnTo>
                    <a:pt x="2215570" y="3121381"/>
                  </a:lnTo>
                  <a:lnTo>
                    <a:pt x="2257949" y="3103813"/>
                  </a:lnTo>
                  <a:lnTo>
                    <a:pt x="2299711" y="3085088"/>
                  </a:lnTo>
                  <a:lnTo>
                    <a:pt x="2340838" y="3065226"/>
                  </a:lnTo>
                  <a:lnTo>
                    <a:pt x="2381309" y="3044248"/>
                  </a:lnTo>
                  <a:lnTo>
                    <a:pt x="2421105" y="3022174"/>
                  </a:lnTo>
                  <a:lnTo>
                    <a:pt x="2460204" y="2999024"/>
                  </a:lnTo>
                  <a:lnTo>
                    <a:pt x="2498587" y="2974818"/>
                  </a:lnTo>
                  <a:lnTo>
                    <a:pt x="2536235" y="2949575"/>
                  </a:lnTo>
                  <a:lnTo>
                    <a:pt x="2573126" y="2923316"/>
                  </a:lnTo>
                  <a:lnTo>
                    <a:pt x="2609242" y="2896061"/>
                  </a:lnTo>
                  <a:lnTo>
                    <a:pt x="2644562" y="2867830"/>
                  </a:lnTo>
                  <a:lnTo>
                    <a:pt x="2679065" y="2838643"/>
                  </a:lnTo>
                  <a:lnTo>
                    <a:pt x="2712733" y="2808520"/>
                  </a:lnTo>
                  <a:lnTo>
                    <a:pt x="2745544" y="2777480"/>
                  </a:lnTo>
                  <a:lnTo>
                    <a:pt x="2777480" y="2745545"/>
                  </a:lnTo>
                  <a:lnTo>
                    <a:pt x="2808519" y="2712733"/>
                  </a:lnTo>
                  <a:lnTo>
                    <a:pt x="2838643" y="2679065"/>
                  </a:lnTo>
                  <a:lnTo>
                    <a:pt x="2867830" y="2644562"/>
                  </a:lnTo>
                  <a:lnTo>
                    <a:pt x="2896061" y="2609242"/>
                  </a:lnTo>
                  <a:lnTo>
                    <a:pt x="2923316" y="2573127"/>
                  </a:lnTo>
                  <a:lnTo>
                    <a:pt x="2949575" y="2536235"/>
                  </a:lnTo>
                  <a:lnTo>
                    <a:pt x="2974818" y="2498588"/>
                  </a:lnTo>
                  <a:lnTo>
                    <a:pt x="2999024" y="2460204"/>
                  </a:lnTo>
                  <a:lnTo>
                    <a:pt x="3022174" y="2421105"/>
                  </a:lnTo>
                  <a:lnTo>
                    <a:pt x="3044248" y="2381310"/>
                  </a:lnTo>
                  <a:lnTo>
                    <a:pt x="3065226" y="2340839"/>
                  </a:lnTo>
                  <a:lnTo>
                    <a:pt x="3085088" y="2299712"/>
                  </a:lnTo>
                  <a:lnTo>
                    <a:pt x="3103813" y="2257949"/>
                  </a:lnTo>
                  <a:lnTo>
                    <a:pt x="3121381" y="2215571"/>
                  </a:lnTo>
                  <a:lnTo>
                    <a:pt x="3137774" y="2172597"/>
                  </a:lnTo>
                  <a:lnTo>
                    <a:pt x="3152970" y="2129047"/>
                  </a:lnTo>
                  <a:lnTo>
                    <a:pt x="3166950" y="2084941"/>
                  </a:lnTo>
                  <a:lnTo>
                    <a:pt x="3179693" y="2040299"/>
                  </a:lnTo>
                  <a:lnTo>
                    <a:pt x="3191180" y="1995142"/>
                  </a:lnTo>
                  <a:lnTo>
                    <a:pt x="3201391" y="1949489"/>
                  </a:lnTo>
                  <a:lnTo>
                    <a:pt x="3210305" y="1903361"/>
                  </a:lnTo>
                  <a:lnTo>
                    <a:pt x="3217902" y="1856777"/>
                  </a:lnTo>
                  <a:lnTo>
                    <a:pt x="3224163" y="1809757"/>
                  </a:lnTo>
                  <a:lnTo>
                    <a:pt x="3229068" y="1762321"/>
                  </a:lnTo>
                  <a:lnTo>
                    <a:pt x="3232596" y="1714490"/>
                  </a:lnTo>
                  <a:lnTo>
                    <a:pt x="3234728" y="1666284"/>
                  </a:lnTo>
                  <a:lnTo>
                    <a:pt x="3235443" y="1617722"/>
                  </a:lnTo>
                  <a:lnTo>
                    <a:pt x="3234728" y="1569159"/>
                  </a:lnTo>
                  <a:lnTo>
                    <a:pt x="3232596" y="1520953"/>
                  </a:lnTo>
                  <a:lnTo>
                    <a:pt x="3229068" y="1473122"/>
                  </a:lnTo>
                  <a:lnTo>
                    <a:pt x="3224163" y="1425686"/>
                  </a:lnTo>
                  <a:lnTo>
                    <a:pt x="3217902" y="1378666"/>
                  </a:lnTo>
                  <a:lnTo>
                    <a:pt x="3210305" y="1332082"/>
                  </a:lnTo>
                  <a:lnTo>
                    <a:pt x="3201391" y="1285954"/>
                  </a:lnTo>
                  <a:lnTo>
                    <a:pt x="3191180" y="1240301"/>
                  </a:lnTo>
                  <a:lnTo>
                    <a:pt x="3179693" y="1195144"/>
                  </a:lnTo>
                  <a:lnTo>
                    <a:pt x="3166950" y="1150502"/>
                  </a:lnTo>
                  <a:lnTo>
                    <a:pt x="3152970" y="1106396"/>
                  </a:lnTo>
                  <a:lnTo>
                    <a:pt x="3137774" y="1062846"/>
                  </a:lnTo>
                  <a:lnTo>
                    <a:pt x="3121381" y="1019872"/>
                  </a:lnTo>
                  <a:lnTo>
                    <a:pt x="3103813" y="977493"/>
                  </a:lnTo>
                  <a:lnTo>
                    <a:pt x="3085088" y="935731"/>
                  </a:lnTo>
                  <a:lnTo>
                    <a:pt x="3065226" y="894604"/>
                  </a:lnTo>
                  <a:lnTo>
                    <a:pt x="3044248" y="854133"/>
                  </a:lnTo>
                  <a:lnTo>
                    <a:pt x="3022174" y="814338"/>
                  </a:lnTo>
                  <a:lnTo>
                    <a:pt x="2999024" y="775238"/>
                  </a:lnTo>
                  <a:lnTo>
                    <a:pt x="2974818" y="736855"/>
                  </a:lnTo>
                  <a:lnTo>
                    <a:pt x="2949575" y="699207"/>
                  </a:lnTo>
                  <a:lnTo>
                    <a:pt x="2923316" y="662316"/>
                  </a:lnTo>
                  <a:lnTo>
                    <a:pt x="2896061" y="626200"/>
                  </a:lnTo>
                  <a:lnTo>
                    <a:pt x="2867830" y="590881"/>
                  </a:lnTo>
                  <a:lnTo>
                    <a:pt x="2838643" y="556377"/>
                  </a:lnTo>
                  <a:lnTo>
                    <a:pt x="2808519" y="522709"/>
                  </a:lnTo>
                  <a:lnTo>
                    <a:pt x="2777480" y="489898"/>
                  </a:lnTo>
                  <a:lnTo>
                    <a:pt x="2745544" y="457962"/>
                  </a:lnTo>
                  <a:lnTo>
                    <a:pt x="2712733" y="426923"/>
                  </a:lnTo>
                  <a:lnTo>
                    <a:pt x="2679065" y="396799"/>
                  </a:lnTo>
                  <a:lnTo>
                    <a:pt x="2644562" y="367612"/>
                  </a:lnTo>
                  <a:lnTo>
                    <a:pt x="2609242" y="339381"/>
                  </a:lnTo>
                  <a:lnTo>
                    <a:pt x="2573126" y="312126"/>
                  </a:lnTo>
                  <a:lnTo>
                    <a:pt x="2536235" y="285867"/>
                  </a:lnTo>
                  <a:lnTo>
                    <a:pt x="2498587" y="260624"/>
                  </a:lnTo>
                  <a:lnTo>
                    <a:pt x="2460204" y="236418"/>
                  </a:lnTo>
                  <a:lnTo>
                    <a:pt x="2421105" y="213268"/>
                  </a:lnTo>
                  <a:lnTo>
                    <a:pt x="2381309" y="191194"/>
                  </a:lnTo>
                  <a:lnTo>
                    <a:pt x="2340838" y="170216"/>
                  </a:lnTo>
                  <a:lnTo>
                    <a:pt x="2299711" y="150355"/>
                  </a:lnTo>
                  <a:lnTo>
                    <a:pt x="2257949" y="131629"/>
                  </a:lnTo>
                  <a:lnTo>
                    <a:pt x="2215570" y="114061"/>
                  </a:lnTo>
                  <a:lnTo>
                    <a:pt x="2172596" y="97668"/>
                  </a:lnTo>
                  <a:lnTo>
                    <a:pt x="2129046" y="82472"/>
                  </a:lnTo>
                  <a:lnTo>
                    <a:pt x="2084940" y="68492"/>
                  </a:lnTo>
                  <a:lnTo>
                    <a:pt x="2040299" y="55749"/>
                  </a:lnTo>
                  <a:lnTo>
                    <a:pt x="1995141" y="44262"/>
                  </a:lnTo>
                  <a:lnTo>
                    <a:pt x="1949488" y="34051"/>
                  </a:lnTo>
                  <a:lnTo>
                    <a:pt x="1903360" y="25137"/>
                  </a:lnTo>
                  <a:lnTo>
                    <a:pt x="1856776" y="17540"/>
                  </a:lnTo>
                  <a:lnTo>
                    <a:pt x="1809756" y="11279"/>
                  </a:lnTo>
                  <a:lnTo>
                    <a:pt x="1762320" y="6374"/>
                  </a:lnTo>
                  <a:lnTo>
                    <a:pt x="1714489" y="2846"/>
                  </a:lnTo>
                  <a:lnTo>
                    <a:pt x="1666283" y="714"/>
                  </a:lnTo>
                  <a:lnTo>
                    <a:pt x="161772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6185137" y="1542696"/>
              <a:ext cx="1463675" cy="1463675"/>
            </a:xfrm>
            <a:custGeom>
              <a:avLst/>
              <a:gdLst/>
              <a:ahLst/>
              <a:cxnLst/>
              <a:rect l="l" t="t" r="r" b="b"/>
              <a:pathLst>
                <a:path w="1463675" h="1463675">
                  <a:moveTo>
                    <a:pt x="731777" y="0"/>
                  </a:moveTo>
                  <a:lnTo>
                    <a:pt x="683663" y="1556"/>
                  </a:lnTo>
                  <a:lnTo>
                    <a:pt x="636379" y="6161"/>
                  </a:lnTo>
                  <a:lnTo>
                    <a:pt x="590023" y="13719"/>
                  </a:lnTo>
                  <a:lnTo>
                    <a:pt x="544691" y="24133"/>
                  </a:lnTo>
                  <a:lnTo>
                    <a:pt x="500479" y="37306"/>
                  </a:lnTo>
                  <a:lnTo>
                    <a:pt x="457484" y="53142"/>
                  </a:lnTo>
                  <a:lnTo>
                    <a:pt x="415802" y="71545"/>
                  </a:lnTo>
                  <a:lnTo>
                    <a:pt x="375529" y="92419"/>
                  </a:lnTo>
                  <a:lnTo>
                    <a:pt x="336763" y="115666"/>
                  </a:lnTo>
                  <a:lnTo>
                    <a:pt x="299599" y="141190"/>
                  </a:lnTo>
                  <a:lnTo>
                    <a:pt x="264134" y="168896"/>
                  </a:lnTo>
                  <a:lnTo>
                    <a:pt x="230464" y="198686"/>
                  </a:lnTo>
                  <a:lnTo>
                    <a:pt x="198686" y="230464"/>
                  </a:lnTo>
                  <a:lnTo>
                    <a:pt x="168896" y="264134"/>
                  </a:lnTo>
                  <a:lnTo>
                    <a:pt x="141190" y="299599"/>
                  </a:lnTo>
                  <a:lnTo>
                    <a:pt x="115666" y="336763"/>
                  </a:lnTo>
                  <a:lnTo>
                    <a:pt x="92419" y="375529"/>
                  </a:lnTo>
                  <a:lnTo>
                    <a:pt x="71545" y="415802"/>
                  </a:lnTo>
                  <a:lnTo>
                    <a:pt x="53142" y="457484"/>
                  </a:lnTo>
                  <a:lnTo>
                    <a:pt x="37306" y="500479"/>
                  </a:lnTo>
                  <a:lnTo>
                    <a:pt x="24133" y="544691"/>
                  </a:lnTo>
                  <a:lnTo>
                    <a:pt x="13719" y="590023"/>
                  </a:lnTo>
                  <a:lnTo>
                    <a:pt x="6161" y="636379"/>
                  </a:lnTo>
                  <a:lnTo>
                    <a:pt x="1556" y="683663"/>
                  </a:lnTo>
                  <a:lnTo>
                    <a:pt x="0" y="731777"/>
                  </a:lnTo>
                  <a:lnTo>
                    <a:pt x="1556" y="779892"/>
                  </a:lnTo>
                  <a:lnTo>
                    <a:pt x="6161" y="827175"/>
                  </a:lnTo>
                  <a:lnTo>
                    <a:pt x="13719" y="873532"/>
                  </a:lnTo>
                  <a:lnTo>
                    <a:pt x="24133" y="918864"/>
                  </a:lnTo>
                  <a:lnTo>
                    <a:pt x="37306" y="963076"/>
                  </a:lnTo>
                  <a:lnTo>
                    <a:pt x="53142" y="1006071"/>
                  </a:lnTo>
                  <a:lnTo>
                    <a:pt x="71545" y="1047753"/>
                  </a:lnTo>
                  <a:lnTo>
                    <a:pt x="92419" y="1088025"/>
                  </a:lnTo>
                  <a:lnTo>
                    <a:pt x="115666" y="1126792"/>
                  </a:lnTo>
                  <a:lnTo>
                    <a:pt x="141190" y="1163956"/>
                  </a:lnTo>
                  <a:lnTo>
                    <a:pt x="168896" y="1199421"/>
                  </a:lnTo>
                  <a:lnTo>
                    <a:pt x="198686" y="1233091"/>
                  </a:lnTo>
                  <a:lnTo>
                    <a:pt x="230464" y="1264869"/>
                  </a:lnTo>
                  <a:lnTo>
                    <a:pt x="264134" y="1294659"/>
                  </a:lnTo>
                  <a:lnTo>
                    <a:pt x="299599" y="1322364"/>
                  </a:lnTo>
                  <a:lnTo>
                    <a:pt x="336763" y="1347889"/>
                  </a:lnTo>
                  <a:lnTo>
                    <a:pt x="375529" y="1371136"/>
                  </a:lnTo>
                  <a:lnTo>
                    <a:pt x="415802" y="1392009"/>
                  </a:lnTo>
                  <a:lnTo>
                    <a:pt x="457484" y="1410412"/>
                  </a:lnTo>
                  <a:lnTo>
                    <a:pt x="500479" y="1426249"/>
                  </a:lnTo>
                  <a:lnTo>
                    <a:pt x="544691" y="1439422"/>
                  </a:lnTo>
                  <a:lnTo>
                    <a:pt x="590023" y="1449835"/>
                  </a:lnTo>
                  <a:lnTo>
                    <a:pt x="636379" y="1457393"/>
                  </a:lnTo>
                  <a:lnTo>
                    <a:pt x="683663" y="1461999"/>
                  </a:lnTo>
                  <a:lnTo>
                    <a:pt x="731777" y="1463555"/>
                  </a:lnTo>
                  <a:lnTo>
                    <a:pt x="779892" y="1461999"/>
                  </a:lnTo>
                  <a:lnTo>
                    <a:pt x="827176" y="1457393"/>
                  </a:lnTo>
                  <a:lnTo>
                    <a:pt x="873532" y="1449835"/>
                  </a:lnTo>
                  <a:lnTo>
                    <a:pt x="918864" y="1439422"/>
                  </a:lnTo>
                  <a:lnTo>
                    <a:pt x="963076" y="1426249"/>
                  </a:lnTo>
                  <a:lnTo>
                    <a:pt x="1006072" y="1410412"/>
                  </a:lnTo>
                  <a:lnTo>
                    <a:pt x="1047754" y="1392009"/>
                  </a:lnTo>
                  <a:lnTo>
                    <a:pt x="1088026" y="1371136"/>
                  </a:lnTo>
                  <a:lnTo>
                    <a:pt x="1126793" y="1347889"/>
                  </a:lnTo>
                  <a:lnTo>
                    <a:pt x="1163957" y="1322364"/>
                  </a:lnTo>
                  <a:lnTo>
                    <a:pt x="1199422" y="1294659"/>
                  </a:lnTo>
                  <a:lnTo>
                    <a:pt x="1233092" y="1264869"/>
                  </a:lnTo>
                  <a:lnTo>
                    <a:pt x="1264870" y="1233091"/>
                  </a:lnTo>
                  <a:lnTo>
                    <a:pt x="1294660" y="1199421"/>
                  </a:lnTo>
                  <a:lnTo>
                    <a:pt x="1322366" y="1163956"/>
                  </a:lnTo>
                  <a:lnTo>
                    <a:pt x="1347890" y="1126792"/>
                  </a:lnTo>
                  <a:lnTo>
                    <a:pt x="1371137" y="1088025"/>
                  </a:lnTo>
                  <a:lnTo>
                    <a:pt x="1392010" y="1047753"/>
                  </a:lnTo>
                  <a:lnTo>
                    <a:pt x="1410414" y="1006071"/>
                  </a:lnTo>
                  <a:lnTo>
                    <a:pt x="1426250" y="963076"/>
                  </a:lnTo>
                  <a:lnTo>
                    <a:pt x="1439423" y="918864"/>
                  </a:lnTo>
                  <a:lnTo>
                    <a:pt x="1449837" y="873532"/>
                  </a:lnTo>
                  <a:lnTo>
                    <a:pt x="1457394" y="827175"/>
                  </a:lnTo>
                  <a:lnTo>
                    <a:pt x="1462000" y="779892"/>
                  </a:lnTo>
                  <a:lnTo>
                    <a:pt x="1463556" y="731777"/>
                  </a:lnTo>
                  <a:lnTo>
                    <a:pt x="1462000" y="683663"/>
                  </a:lnTo>
                  <a:lnTo>
                    <a:pt x="1457394" y="636379"/>
                  </a:lnTo>
                  <a:lnTo>
                    <a:pt x="1449837" y="590023"/>
                  </a:lnTo>
                  <a:lnTo>
                    <a:pt x="1439423" y="544691"/>
                  </a:lnTo>
                  <a:lnTo>
                    <a:pt x="1426250" y="500479"/>
                  </a:lnTo>
                  <a:lnTo>
                    <a:pt x="1410414" y="457484"/>
                  </a:lnTo>
                  <a:lnTo>
                    <a:pt x="1392010" y="415802"/>
                  </a:lnTo>
                  <a:lnTo>
                    <a:pt x="1371137" y="375529"/>
                  </a:lnTo>
                  <a:lnTo>
                    <a:pt x="1347890" y="336763"/>
                  </a:lnTo>
                  <a:lnTo>
                    <a:pt x="1322366" y="299599"/>
                  </a:lnTo>
                  <a:lnTo>
                    <a:pt x="1294660" y="264134"/>
                  </a:lnTo>
                  <a:lnTo>
                    <a:pt x="1264870" y="230464"/>
                  </a:lnTo>
                  <a:lnTo>
                    <a:pt x="1233092" y="198686"/>
                  </a:lnTo>
                  <a:lnTo>
                    <a:pt x="1199422" y="168896"/>
                  </a:lnTo>
                  <a:lnTo>
                    <a:pt x="1163957" y="141190"/>
                  </a:lnTo>
                  <a:lnTo>
                    <a:pt x="1126793" y="115666"/>
                  </a:lnTo>
                  <a:lnTo>
                    <a:pt x="1088026" y="92419"/>
                  </a:lnTo>
                  <a:lnTo>
                    <a:pt x="1047754" y="71545"/>
                  </a:lnTo>
                  <a:lnTo>
                    <a:pt x="1006072" y="53142"/>
                  </a:lnTo>
                  <a:lnTo>
                    <a:pt x="963076" y="37306"/>
                  </a:lnTo>
                  <a:lnTo>
                    <a:pt x="918864" y="24133"/>
                  </a:lnTo>
                  <a:lnTo>
                    <a:pt x="873532" y="13719"/>
                  </a:lnTo>
                  <a:lnTo>
                    <a:pt x="827176" y="6161"/>
                  </a:lnTo>
                  <a:lnTo>
                    <a:pt x="779892" y="1556"/>
                  </a:lnTo>
                  <a:lnTo>
                    <a:pt x="731777" y="0"/>
                  </a:lnTo>
                  <a:close/>
                </a:path>
              </a:pathLst>
            </a:custGeom>
            <a:solidFill>
              <a:srgbClr val="52CBBE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6588245" y="3004817"/>
              <a:ext cx="1463675" cy="1463675"/>
            </a:xfrm>
            <a:custGeom>
              <a:avLst/>
              <a:gdLst/>
              <a:ahLst/>
              <a:cxnLst/>
              <a:rect l="l" t="t" r="r" b="b"/>
              <a:pathLst>
                <a:path w="1463675" h="1463675">
                  <a:moveTo>
                    <a:pt x="731777" y="0"/>
                  </a:moveTo>
                  <a:lnTo>
                    <a:pt x="683663" y="1556"/>
                  </a:lnTo>
                  <a:lnTo>
                    <a:pt x="636379" y="6161"/>
                  </a:lnTo>
                  <a:lnTo>
                    <a:pt x="590023" y="13719"/>
                  </a:lnTo>
                  <a:lnTo>
                    <a:pt x="544691" y="24133"/>
                  </a:lnTo>
                  <a:lnTo>
                    <a:pt x="500479" y="37306"/>
                  </a:lnTo>
                  <a:lnTo>
                    <a:pt x="457484" y="53142"/>
                  </a:lnTo>
                  <a:lnTo>
                    <a:pt x="415802" y="71545"/>
                  </a:lnTo>
                  <a:lnTo>
                    <a:pt x="375529" y="92418"/>
                  </a:lnTo>
                  <a:lnTo>
                    <a:pt x="336763" y="115665"/>
                  </a:lnTo>
                  <a:lnTo>
                    <a:pt x="299599" y="141190"/>
                  </a:lnTo>
                  <a:lnTo>
                    <a:pt x="264134" y="168895"/>
                  </a:lnTo>
                  <a:lnTo>
                    <a:pt x="230464" y="198685"/>
                  </a:lnTo>
                  <a:lnTo>
                    <a:pt x="198686" y="230463"/>
                  </a:lnTo>
                  <a:lnTo>
                    <a:pt x="168896" y="264133"/>
                  </a:lnTo>
                  <a:lnTo>
                    <a:pt x="141190" y="299598"/>
                  </a:lnTo>
                  <a:lnTo>
                    <a:pt x="115666" y="336762"/>
                  </a:lnTo>
                  <a:lnTo>
                    <a:pt x="92419" y="375529"/>
                  </a:lnTo>
                  <a:lnTo>
                    <a:pt x="71545" y="415801"/>
                  </a:lnTo>
                  <a:lnTo>
                    <a:pt x="53142" y="457483"/>
                  </a:lnTo>
                  <a:lnTo>
                    <a:pt x="37306" y="500478"/>
                  </a:lnTo>
                  <a:lnTo>
                    <a:pt x="24133" y="544690"/>
                  </a:lnTo>
                  <a:lnTo>
                    <a:pt x="13719" y="590023"/>
                  </a:lnTo>
                  <a:lnTo>
                    <a:pt x="6161" y="636379"/>
                  </a:lnTo>
                  <a:lnTo>
                    <a:pt x="1556" y="683663"/>
                  </a:lnTo>
                  <a:lnTo>
                    <a:pt x="0" y="731777"/>
                  </a:lnTo>
                  <a:lnTo>
                    <a:pt x="1556" y="779892"/>
                  </a:lnTo>
                  <a:lnTo>
                    <a:pt x="6161" y="827175"/>
                  </a:lnTo>
                  <a:lnTo>
                    <a:pt x="13719" y="873532"/>
                  </a:lnTo>
                  <a:lnTo>
                    <a:pt x="24133" y="918864"/>
                  </a:lnTo>
                  <a:lnTo>
                    <a:pt x="37306" y="963076"/>
                  </a:lnTo>
                  <a:lnTo>
                    <a:pt x="53142" y="1006071"/>
                  </a:lnTo>
                  <a:lnTo>
                    <a:pt x="71545" y="1047753"/>
                  </a:lnTo>
                  <a:lnTo>
                    <a:pt x="92419" y="1088025"/>
                  </a:lnTo>
                  <a:lnTo>
                    <a:pt x="115666" y="1126792"/>
                  </a:lnTo>
                  <a:lnTo>
                    <a:pt x="141190" y="1163956"/>
                  </a:lnTo>
                  <a:lnTo>
                    <a:pt x="168896" y="1199421"/>
                  </a:lnTo>
                  <a:lnTo>
                    <a:pt x="198686" y="1233091"/>
                  </a:lnTo>
                  <a:lnTo>
                    <a:pt x="230464" y="1264869"/>
                  </a:lnTo>
                  <a:lnTo>
                    <a:pt x="264134" y="1294659"/>
                  </a:lnTo>
                  <a:lnTo>
                    <a:pt x="299599" y="1322364"/>
                  </a:lnTo>
                  <a:lnTo>
                    <a:pt x="336763" y="1347889"/>
                  </a:lnTo>
                  <a:lnTo>
                    <a:pt x="375529" y="1371136"/>
                  </a:lnTo>
                  <a:lnTo>
                    <a:pt x="415802" y="1392009"/>
                  </a:lnTo>
                  <a:lnTo>
                    <a:pt x="457484" y="1410412"/>
                  </a:lnTo>
                  <a:lnTo>
                    <a:pt x="500479" y="1426249"/>
                  </a:lnTo>
                  <a:lnTo>
                    <a:pt x="544691" y="1439422"/>
                  </a:lnTo>
                  <a:lnTo>
                    <a:pt x="590023" y="1449835"/>
                  </a:lnTo>
                  <a:lnTo>
                    <a:pt x="636379" y="1457393"/>
                  </a:lnTo>
                  <a:lnTo>
                    <a:pt x="683663" y="1461999"/>
                  </a:lnTo>
                  <a:lnTo>
                    <a:pt x="731777" y="1463555"/>
                  </a:lnTo>
                  <a:lnTo>
                    <a:pt x="779892" y="1461999"/>
                  </a:lnTo>
                  <a:lnTo>
                    <a:pt x="827175" y="1457393"/>
                  </a:lnTo>
                  <a:lnTo>
                    <a:pt x="873532" y="1449835"/>
                  </a:lnTo>
                  <a:lnTo>
                    <a:pt x="918864" y="1439422"/>
                  </a:lnTo>
                  <a:lnTo>
                    <a:pt x="963076" y="1426249"/>
                  </a:lnTo>
                  <a:lnTo>
                    <a:pt x="1006071" y="1410412"/>
                  </a:lnTo>
                  <a:lnTo>
                    <a:pt x="1047753" y="1392009"/>
                  </a:lnTo>
                  <a:lnTo>
                    <a:pt x="1088025" y="1371136"/>
                  </a:lnTo>
                  <a:lnTo>
                    <a:pt x="1126792" y="1347889"/>
                  </a:lnTo>
                  <a:lnTo>
                    <a:pt x="1163956" y="1322364"/>
                  </a:lnTo>
                  <a:lnTo>
                    <a:pt x="1199421" y="1294659"/>
                  </a:lnTo>
                  <a:lnTo>
                    <a:pt x="1233091" y="1264869"/>
                  </a:lnTo>
                  <a:lnTo>
                    <a:pt x="1264869" y="1233091"/>
                  </a:lnTo>
                  <a:lnTo>
                    <a:pt x="1294659" y="1199421"/>
                  </a:lnTo>
                  <a:lnTo>
                    <a:pt x="1322364" y="1163956"/>
                  </a:lnTo>
                  <a:lnTo>
                    <a:pt x="1347889" y="1126792"/>
                  </a:lnTo>
                  <a:lnTo>
                    <a:pt x="1371136" y="1088025"/>
                  </a:lnTo>
                  <a:lnTo>
                    <a:pt x="1392009" y="1047753"/>
                  </a:lnTo>
                  <a:lnTo>
                    <a:pt x="1410412" y="1006071"/>
                  </a:lnTo>
                  <a:lnTo>
                    <a:pt x="1426249" y="963076"/>
                  </a:lnTo>
                  <a:lnTo>
                    <a:pt x="1439422" y="918864"/>
                  </a:lnTo>
                  <a:lnTo>
                    <a:pt x="1449835" y="873532"/>
                  </a:lnTo>
                  <a:lnTo>
                    <a:pt x="1457393" y="827175"/>
                  </a:lnTo>
                  <a:lnTo>
                    <a:pt x="1461999" y="779892"/>
                  </a:lnTo>
                  <a:lnTo>
                    <a:pt x="1463555" y="731777"/>
                  </a:lnTo>
                  <a:lnTo>
                    <a:pt x="1461999" y="683663"/>
                  </a:lnTo>
                  <a:lnTo>
                    <a:pt x="1457393" y="636379"/>
                  </a:lnTo>
                  <a:lnTo>
                    <a:pt x="1449835" y="590023"/>
                  </a:lnTo>
                  <a:lnTo>
                    <a:pt x="1439422" y="544690"/>
                  </a:lnTo>
                  <a:lnTo>
                    <a:pt x="1426249" y="500478"/>
                  </a:lnTo>
                  <a:lnTo>
                    <a:pt x="1410412" y="457483"/>
                  </a:lnTo>
                  <a:lnTo>
                    <a:pt x="1392009" y="415801"/>
                  </a:lnTo>
                  <a:lnTo>
                    <a:pt x="1371136" y="375529"/>
                  </a:lnTo>
                  <a:lnTo>
                    <a:pt x="1347889" y="336762"/>
                  </a:lnTo>
                  <a:lnTo>
                    <a:pt x="1322364" y="299598"/>
                  </a:lnTo>
                  <a:lnTo>
                    <a:pt x="1294659" y="264133"/>
                  </a:lnTo>
                  <a:lnTo>
                    <a:pt x="1264869" y="230463"/>
                  </a:lnTo>
                  <a:lnTo>
                    <a:pt x="1233091" y="198685"/>
                  </a:lnTo>
                  <a:lnTo>
                    <a:pt x="1199421" y="168895"/>
                  </a:lnTo>
                  <a:lnTo>
                    <a:pt x="1163956" y="141190"/>
                  </a:lnTo>
                  <a:lnTo>
                    <a:pt x="1126792" y="115665"/>
                  </a:lnTo>
                  <a:lnTo>
                    <a:pt x="1088025" y="92418"/>
                  </a:lnTo>
                  <a:lnTo>
                    <a:pt x="1047753" y="71545"/>
                  </a:lnTo>
                  <a:lnTo>
                    <a:pt x="1006071" y="53142"/>
                  </a:lnTo>
                  <a:lnTo>
                    <a:pt x="963076" y="37306"/>
                  </a:lnTo>
                  <a:lnTo>
                    <a:pt x="918864" y="24133"/>
                  </a:lnTo>
                  <a:lnTo>
                    <a:pt x="873532" y="13719"/>
                  </a:lnTo>
                  <a:lnTo>
                    <a:pt x="827175" y="6161"/>
                  </a:lnTo>
                  <a:lnTo>
                    <a:pt x="779892" y="1556"/>
                  </a:lnTo>
                  <a:lnTo>
                    <a:pt x="731777" y="0"/>
                  </a:lnTo>
                  <a:close/>
                </a:path>
              </a:pathLst>
            </a:custGeom>
            <a:solidFill>
              <a:srgbClr val="FFCB6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5834004" y="4347196"/>
              <a:ext cx="1463675" cy="1463675"/>
            </a:xfrm>
            <a:custGeom>
              <a:avLst/>
              <a:gdLst/>
              <a:ahLst/>
              <a:cxnLst/>
              <a:rect l="l" t="t" r="r" b="b"/>
              <a:pathLst>
                <a:path w="1463675" h="1463675">
                  <a:moveTo>
                    <a:pt x="731779" y="0"/>
                  </a:moveTo>
                  <a:lnTo>
                    <a:pt x="683664" y="1556"/>
                  </a:lnTo>
                  <a:lnTo>
                    <a:pt x="636380" y="6161"/>
                  </a:lnTo>
                  <a:lnTo>
                    <a:pt x="590024" y="13719"/>
                  </a:lnTo>
                  <a:lnTo>
                    <a:pt x="544692" y="24133"/>
                  </a:lnTo>
                  <a:lnTo>
                    <a:pt x="500480" y="37306"/>
                  </a:lnTo>
                  <a:lnTo>
                    <a:pt x="457484" y="53142"/>
                  </a:lnTo>
                  <a:lnTo>
                    <a:pt x="415802" y="71545"/>
                  </a:lnTo>
                  <a:lnTo>
                    <a:pt x="375530" y="92419"/>
                  </a:lnTo>
                  <a:lnTo>
                    <a:pt x="336763" y="115666"/>
                  </a:lnTo>
                  <a:lnTo>
                    <a:pt x="299599" y="141190"/>
                  </a:lnTo>
                  <a:lnTo>
                    <a:pt x="264134" y="168896"/>
                  </a:lnTo>
                  <a:lnTo>
                    <a:pt x="230464" y="198686"/>
                  </a:lnTo>
                  <a:lnTo>
                    <a:pt x="198686" y="230464"/>
                  </a:lnTo>
                  <a:lnTo>
                    <a:pt x="168896" y="264134"/>
                  </a:lnTo>
                  <a:lnTo>
                    <a:pt x="141190" y="299599"/>
                  </a:lnTo>
                  <a:lnTo>
                    <a:pt x="115666" y="336763"/>
                  </a:lnTo>
                  <a:lnTo>
                    <a:pt x="92419" y="375529"/>
                  </a:lnTo>
                  <a:lnTo>
                    <a:pt x="71545" y="415802"/>
                  </a:lnTo>
                  <a:lnTo>
                    <a:pt x="53142" y="457484"/>
                  </a:lnTo>
                  <a:lnTo>
                    <a:pt x="37306" y="500479"/>
                  </a:lnTo>
                  <a:lnTo>
                    <a:pt x="24133" y="544691"/>
                  </a:lnTo>
                  <a:lnTo>
                    <a:pt x="13719" y="590023"/>
                  </a:lnTo>
                  <a:lnTo>
                    <a:pt x="6161" y="636379"/>
                  </a:lnTo>
                  <a:lnTo>
                    <a:pt x="1556" y="683663"/>
                  </a:lnTo>
                  <a:lnTo>
                    <a:pt x="0" y="731777"/>
                  </a:lnTo>
                  <a:lnTo>
                    <a:pt x="1556" y="779892"/>
                  </a:lnTo>
                  <a:lnTo>
                    <a:pt x="6161" y="827175"/>
                  </a:lnTo>
                  <a:lnTo>
                    <a:pt x="13719" y="873532"/>
                  </a:lnTo>
                  <a:lnTo>
                    <a:pt x="24133" y="918864"/>
                  </a:lnTo>
                  <a:lnTo>
                    <a:pt x="37306" y="963076"/>
                  </a:lnTo>
                  <a:lnTo>
                    <a:pt x="53142" y="1006071"/>
                  </a:lnTo>
                  <a:lnTo>
                    <a:pt x="71545" y="1047753"/>
                  </a:lnTo>
                  <a:lnTo>
                    <a:pt x="92419" y="1088025"/>
                  </a:lnTo>
                  <a:lnTo>
                    <a:pt x="115666" y="1126792"/>
                  </a:lnTo>
                  <a:lnTo>
                    <a:pt x="141190" y="1163956"/>
                  </a:lnTo>
                  <a:lnTo>
                    <a:pt x="168896" y="1199421"/>
                  </a:lnTo>
                  <a:lnTo>
                    <a:pt x="198686" y="1233091"/>
                  </a:lnTo>
                  <a:lnTo>
                    <a:pt x="230464" y="1264869"/>
                  </a:lnTo>
                  <a:lnTo>
                    <a:pt x="264134" y="1294659"/>
                  </a:lnTo>
                  <a:lnTo>
                    <a:pt x="299599" y="1322364"/>
                  </a:lnTo>
                  <a:lnTo>
                    <a:pt x="336763" y="1347889"/>
                  </a:lnTo>
                  <a:lnTo>
                    <a:pt x="375530" y="1371136"/>
                  </a:lnTo>
                  <a:lnTo>
                    <a:pt x="415802" y="1392009"/>
                  </a:lnTo>
                  <a:lnTo>
                    <a:pt x="457484" y="1410412"/>
                  </a:lnTo>
                  <a:lnTo>
                    <a:pt x="500480" y="1426249"/>
                  </a:lnTo>
                  <a:lnTo>
                    <a:pt x="544692" y="1439422"/>
                  </a:lnTo>
                  <a:lnTo>
                    <a:pt x="590024" y="1449836"/>
                  </a:lnTo>
                  <a:lnTo>
                    <a:pt x="636380" y="1457393"/>
                  </a:lnTo>
                  <a:lnTo>
                    <a:pt x="683664" y="1461999"/>
                  </a:lnTo>
                  <a:lnTo>
                    <a:pt x="731779" y="1463555"/>
                  </a:lnTo>
                  <a:lnTo>
                    <a:pt x="779893" y="1461999"/>
                  </a:lnTo>
                  <a:lnTo>
                    <a:pt x="827177" y="1457393"/>
                  </a:lnTo>
                  <a:lnTo>
                    <a:pt x="873533" y="1449836"/>
                  </a:lnTo>
                  <a:lnTo>
                    <a:pt x="918865" y="1439422"/>
                  </a:lnTo>
                  <a:lnTo>
                    <a:pt x="963077" y="1426249"/>
                  </a:lnTo>
                  <a:lnTo>
                    <a:pt x="1006072" y="1410412"/>
                  </a:lnTo>
                  <a:lnTo>
                    <a:pt x="1047754" y="1392009"/>
                  </a:lnTo>
                  <a:lnTo>
                    <a:pt x="1088027" y="1371136"/>
                  </a:lnTo>
                  <a:lnTo>
                    <a:pt x="1126793" y="1347889"/>
                  </a:lnTo>
                  <a:lnTo>
                    <a:pt x="1163957" y="1322364"/>
                  </a:lnTo>
                  <a:lnTo>
                    <a:pt x="1199422" y="1294659"/>
                  </a:lnTo>
                  <a:lnTo>
                    <a:pt x="1233092" y="1264869"/>
                  </a:lnTo>
                  <a:lnTo>
                    <a:pt x="1264870" y="1233091"/>
                  </a:lnTo>
                  <a:lnTo>
                    <a:pt x="1294660" y="1199421"/>
                  </a:lnTo>
                  <a:lnTo>
                    <a:pt x="1322366" y="1163956"/>
                  </a:lnTo>
                  <a:lnTo>
                    <a:pt x="1347890" y="1126792"/>
                  </a:lnTo>
                  <a:lnTo>
                    <a:pt x="1371137" y="1088025"/>
                  </a:lnTo>
                  <a:lnTo>
                    <a:pt x="1392011" y="1047753"/>
                  </a:lnTo>
                  <a:lnTo>
                    <a:pt x="1410414" y="1006071"/>
                  </a:lnTo>
                  <a:lnTo>
                    <a:pt x="1426250" y="963076"/>
                  </a:lnTo>
                  <a:lnTo>
                    <a:pt x="1439423" y="918864"/>
                  </a:lnTo>
                  <a:lnTo>
                    <a:pt x="1449837" y="873532"/>
                  </a:lnTo>
                  <a:lnTo>
                    <a:pt x="1457394" y="827175"/>
                  </a:lnTo>
                  <a:lnTo>
                    <a:pt x="1462000" y="779892"/>
                  </a:lnTo>
                  <a:lnTo>
                    <a:pt x="1463556" y="731777"/>
                  </a:lnTo>
                  <a:lnTo>
                    <a:pt x="1462000" y="683663"/>
                  </a:lnTo>
                  <a:lnTo>
                    <a:pt x="1457394" y="636379"/>
                  </a:lnTo>
                  <a:lnTo>
                    <a:pt x="1449837" y="590023"/>
                  </a:lnTo>
                  <a:lnTo>
                    <a:pt x="1439423" y="544691"/>
                  </a:lnTo>
                  <a:lnTo>
                    <a:pt x="1426250" y="500479"/>
                  </a:lnTo>
                  <a:lnTo>
                    <a:pt x="1410414" y="457484"/>
                  </a:lnTo>
                  <a:lnTo>
                    <a:pt x="1392011" y="415802"/>
                  </a:lnTo>
                  <a:lnTo>
                    <a:pt x="1371137" y="375529"/>
                  </a:lnTo>
                  <a:lnTo>
                    <a:pt x="1347890" y="336763"/>
                  </a:lnTo>
                  <a:lnTo>
                    <a:pt x="1322366" y="299599"/>
                  </a:lnTo>
                  <a:lnTo>
                    <a:pt x="1294660" y="264134"/>
                  </a:lnTo>
                  <a:lnTo>
                    <a:pt x="1264870" y="230464"/>
                  </a:lnTo>
                  <a:lnTo>
                    <a:pt x="1233092" y="198686"/>
                  </a:lnTo>
                  <a:lnTo>
                    <a:pt x="1199422" y="168896"/>
                  </a:lnTo>
                  <a:lnTo>
                    <a:pt x="1163957" y="141190"/>
                  </a:lnTo>
                  <a:lnTo>
                    <a:pt x="1126793" y="115666"/>
                  </a:lnTo>
                  <a:lnTo>
                    <a:pt x="1088027" y="92419"/>
                  </a:lnTo>
                  <a:lnTo>
                    <a:pt x="1047754" y="71545"/>
                  </a:lnTo>
                  <a:lnTo>
                    <a:pt x="1006072" y="53142"/>
                  </a:lnTo>
                  <a:lnTo>
                    <a:pt x="963077" y="37306"/>
                  </a:lnTo>
                  <a:lnTo>
                    <a:pt x="918865" y="24133"/>
                  </a:lnTo>
                  <a:lnTo>
                    <a:pt x="873533" y="13719"/>
                  </a:lnTo>
                  <a:lnTo>
                    <a:pt x="827177" y="6161"/>
                  </a:lnTo>
                  <a:lnTo>
                    <a:pt x="779893" y="1556"/>
                  </a:lnTo>
                  <a:lnTo>
                    <a:pt x="731779" y="0"/>
                  </a:lnTo>
                  <a:close/>
                </a:path>
              </a:pathLst>
            </a:custGeom>
            <a:solidFill>
              <a:srgbClr val="FF826E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393312" y="3298444"/>
            <a:ext cx="6826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254" dirty="0">
                <a:latin typeface="Calibri"/>
                <a:cs typeface="Calibri"/>
              </a:rPr>
              <a:t>FAIR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09914" y="2064003"/>
            <a:ext cx="8026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285" dirty="0">
                <a:latin typeface="Calibri"/>
                <a:cs typeface="Calibri"/>
              </a:rPr>
              <a:t>Open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0540" y="3523996"/>
            <a:ext cx="14427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85" dirty="0">
                <a:latin typeface="Calibri"/>
                <a:cs typeface="Calibri"/>
              </a:rPr>
              <a:t>Restricted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83438" y="4865116"/>
            <a:ext cx="96011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215" dirty="0">
                <a:latin typeface="Calibri"/>
                <a:cs typeface="Calibri"/>
              </a:rPr>
              <a:t>Closed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2299" y="1336724"/>
            <a:ext cx="4680585" cy="4680585"/>
          </a:xfrm>
          <a:custGeom>
            <a:avLst/>
            <a:gdLst/>
            <a:ahLst/>
            <a:cxnLst/>
            <a:rect l="l" t="t" r="r" b="b"/>
            <a:pathLst>
              <a:path w="4680584" h="4680585">
                <a:moveTo>
                  <a:pt x="0" y="59672"/>
                </a:moveTo>
                <a:lnTo>
                  <a:pt x="4689" y="36444"/>
                </a:lnTo>
                <a:lnTo>
                  <a:pt x="17477" y="17477"/>
                </a:lnTo>
                <a:lnTo>
                  <a:pt x="36444" y="4689"/>
                </a:lnTo>
                <a:lnTo>
                  <a:pt x="59672" y="0"/>
                </a:lnTo>
                <a:lnTo>
                  <a:pt x="4620328" y="0"/>
                </a:lnTo>
                <a:lnTo>
                  <a:pt x="4643555" y="4689"/>
                </a:lnTo>
                <a:lnTo>
                  <a:pt x="4662522" y="17477"/>
                </a:lnTo>
                <a:lnTo>
                  <a:pt x="4675310" y="36444"/>
                </a:lnTo>
                <a:lnTo>
                  <a:pt x="4680000" y="59672"/>
                </a:lnTo>
                <a:lnTo>
                  <a:pt x="4680000" y="4620328"/>
                </a:lnTo>
                <a:lnTo>
                  <a:pt x="4675310" y="4643555"/>
                </a:lnTo>
                <a:lnTo>
                  <a:pt x="4662522" y="4662522"/>
                </a:lnTo>
                <a:lnTo>
                  <a:pt x="4643555" y="4675310"/>
                </a:lnTo>
                <a:lnTo>
                  <a:pt x="4620328" y="4680000"/>
                </a:lnTo>
                <a:lnTo>
                  <a:pt x="59672" y="4680000"/>
                </a:lnTo>
                <a:lnTo>
                  <a:pt x="36444" y="4675310"/>
                </a:lnTo>
                <a:lnTo>
                  <a:pt x="17477" y="4662522"/>
                </a:lnTo>
                <a:lnTo>
                  <a:pt x="4689" y="4643555"/>
                </a:lnTo>
                <a:lnTo>
                  <a:pt x="0" y="4620328"/>
                </a:lnTo>
                <a:lnTo>
                  <a:pt x="0" y="5967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9831" y="1939035"/>
            <a:ext cx="6485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0" dirty="0"/>
              <a:t>What</a:t>
            </a:r>
            <a:r>
              <a:rPr spc="90" dirty="0"/>
              <a:t> </a:t>
            </a:r>
            <a:r>
              <a:rPr spc="229" dirty="0"/>
              <a:t>are</a:t>
            </a:r>
            <a:r>
              <a:rPr spc="100" dirty="0"/>
              <a:t> </a:t>
            </a:r>
            <a:r>
              <a:rPr spc="275" dirty="0"/>
              <a:t>the</a:t>
            </a:r>
            <a:r>
              <a:rPr spc="100" dirty="0"/>
              <a:t> </a:t>
            </a:r>
            <a:r>
              <a:rPr spc="235" dirty="0"/>
              <a:t>benefits</a:t>
            </a:r>
            <a:r>
              <a:rPr spc="100" dirty="0"/>
              <a:t> </a:t>
            </a:r>
            <a:r>
              <a:rPr spc="155" dirty="0"/>
              <a:t>of</a:t>
            </a:r>
            <a:r>
              <a:rPr spc="95" dirty="0"/>
              <a:t> </a:t>
            </a:r>
            <a:r>
              <a:rPr spc="375" dirty="0"/>
              <a:t>good</a:t>
            </a:r>
            <a:r>
              <a:rPr spc="95" dirty="0"/>
              <a:t> </a:t>
            </a:r>
            <a:r>
              <a:rPr spc="380" dirty="0"/>
              <a:t>RDM?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54900" y="2462276"/>
            <a:ext cx="411607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latin typeface="Calibri"/>
                <a:cs typeface="Calibri"/>
              </a:rPr>
              <a:t>Let’s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write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possible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reasons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920"/>
              </a:spcBef>
            </a:pPr>
            <a:r>
              <a:rPr sz="2000" i="1" spc="235" dirty="0">
                <a:latin typeface="Calibri"/>
                <a:cs typeface="Calibri"/>
              </a:rPr>
              <a:t>use</a:t>
            </a:r>
            <a:r>
              <a:rPr sz="2000" i="1" spc="65" dirty="0">
                <a:latin typeface="Calibri"/>
                <a:cs typeface="Calibri"/>
              </a:rPr>
              <a:t> </a:t>
            </a:r>
            <a:r>
              <a:rPr sz="2000" i="1" spc="260" dirty="0">
                <a:latin typeface="Calibri"/>
                <a:cs typeface="Calibri"/>
              </a:rPr>
              <a:t>pens</a:t>
            </a:r>
            <a:r>
              <a:rPr sz="2000" i="1" spc="55" dirty="0">
                <a:latin typeface="Calibri"/>
                <a:cs typeface="Calibri"/>
              </a:rPr>
              <a:t> </a:t>
            </a:r>
            <a:r>
              <a:rPr sz="2000" i="1" spc="315" dirty="0">
                <a:latin typeface="Calibri"/>
                <a:cs typeface="Calibri"/>
              </a:rPr>
              <a:t>and</a:t>
            </a:r>
            <a:r>
              <a:rPr sz="2000" i="1" spc="70" dirty="0">
                <a:latin typeface="Calibri"/>
                <a:cs typeface="Calibri"/>
              </a:rPr>
              <a:t> </a:t>
            </a:r>
            <a:r>
              <a:rPr sz="2000" i="1" spc="235" dirty="0">
                <a:latin typeface="Calibri"/>
                <a:cs typeface="Calibri"/>
              </a:rPr>
              <a:t>papers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532" y="454659"/>
            <a:ext cx="6400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Benefits</a:t>
            </a:r>
            <a:r>
              <a:rPr spc="100" dirty="0"/>
              <a:t> </a:t>
            </a:r>
            <a:r>
              <a:rPr spc="155" dirty="0"/>
              <a:t>of</a:t>
            </a:r>
            <a:r>
              <a:rPr spc="95" dirty="0"/>
              <a:t> </a:t>
            </a:r>
            <a:r>
              <a:rPr spc="375" dirty="0"/>
              <a:t>good</a:t>
            </a:r>
            <a:r>
              <a:rPr spc="95" dirty="0"/>
              <a:t> </a:t>
            </a:r>
            <a:r>
              <a:rPr spc="440" dirty="0"/>
              <a:t>RDM</a:t>
            </a:r>
            <a:r>
              <a:rPr spc="95" dirty="0"/>
              <a:t> </a:t>
            </a:r>
            <a:r>
              <a:rPr spc="140" dirty="0"/>
              <a:t>(or</a:t>
            </a:r>
            <a:r>
              <a:rPr spc="95" dirty="0"/>
              <a:t> </a:t>
            </a:r>
            <a:r>
              <a:rPr spc="355" dirty="0"/>
              <a:t>FAIR</a:t>
            </a:r>
            <a:r>
              <a:rPr spc="100" dirty="0"/>
              <a:t> </a:t>
            </a:r>
            <a:r>
              <a:rPr spc="220" dirty="0"/>
              <a:t>data)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627" y="883411"/>
            <a:ext cx="10621645" cy="4908550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spc="310" dirty="0">
                <a:solidFill>
                  <a:srgbClr val="7F7F7F"/>
                </a:solidFill>
                <a:latin typeface="Calibri"/>
                <a:cs typeface="Calibri"/>
              </a:rPr>
              <a:t>During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the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7F7F7F"/>
                </a:solidFill>
                <a:latin typeface="Calibri"/>
                <a:cs typeface="Calibri"/>
              </a:rPr>
              <a:t>project</a:t>
            </a:r>
            <a:endParaRPr sz="2400" dirty="0">
              <a:latin typeface="Calibri"/>
              <a:cs typeface="Calibri"/>
            </a:endParaRPr>
          </a:p>
          <a:p>
            <a:pPr marL="509270" indent="-342900">
              <a:lnSpc>
                <a:spcPct val="100000"/>
              </a:lnSpc>
              <a:spcBef>
                <a:spcPts val="1295"/>
              </a:spcBef>
              <a:buChar char="-"/>
              <a:tabLst>
                <a:tab pos="509270" algn="l"/>
              </a:tabLst>
            </a:pPr>
            <a:r>
              <a:rPr sz="2400" spc="310" dirty="0">
                <a:latin typeface="Calibri"/>
                <a:cs typeface="Calibri"/>
              </a:rPr>
              <a:t>Reduce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29" dirty="0">
                <a:latin typeface="Calibri"/>
                <a:cs typeface="Calibri"/>
              </a:rPr>
              <a:t>the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risk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of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data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loss</a:t>
            </a:r>
            <a:endParaRPr sz="2400" dirty="0">
              <a:latin typeface="Calibri"/>
              <a:cs typeface="Calibri"/>
            </a:endParaRPr>
          </a:p>
          <a:p>
            <a:pPr marL="509270" indent="-342900">
              <a:lnSpc>
                <a:spcPct val="100000"/>
              </a:lnSpc>
              <a:spcBef>
                <a:spcPts val="600"/>
              </a:spcBef>
              <a:buChar char="-"/>
              <a:tabLst>
                <a:tab pos="509270" algn="l"/>
              </a:tabLst>
            </a:pPr>
            <a:r>
              <a:rPr sz="2400" spc="254" dirty="0">
                <a:latin typeface="Calibri"/>
                <a:cs typeface="Calibri"/>
              </a:rPr>
              <a:t>Less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65" dirty="0">
                <a:latin typeface="Calibri"/>
                <a:cs typeface="Calibri"/>
              </a:rPr>
              <a:t>time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40" dirty="0">
                <a:latin typeface="Calibri"/>
                <a:cs typeface="Calibri"/>
              </a:rPr>
              <a:t>(and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70" dirty="0">
                <a:latin typeface="Calibri"/>
                <a:cs typeface="Calibri"/>
              </a:rPr>
              <a:t>money)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spent</a:t>
            </a:r>
            <a:endParaRPr sz="2400" dirty="0">
              <a:latin typeface="Calibri"/>
              <a:cs typeface="Calibri"/>
            </a:endParaRPr>
          </a:p>
          <a:p>
            <a:pPr marL="966469" lvl="1" indent="-342900">
              <a:lnSpc>
                <a:spcPct val="100000"/>
              </a:lnSpc>
              <a:spcBef>
                <a:spcPts val="530"/>
              </a:spcBef>
              <a:buChar char="-"/>
              <a:tabLst>
                <a:tab pos="966469" algn="l"/>
              </a:tabLst>
            </a:pPr>
            <a:r>
              <a:rPr sz="2400" spc="245" dirty="0">
                <a:latin typeface="Calibri"/>
                <a:cs typeface="Calibri"/>
              </a:rPr>
              <a:t>looking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for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35" dirty="0">
                <a:latin typeface="Calibri"/>
                <a:cs typeface="Calibri"/>
              </a:rPr>
              <a:t>unfindable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data</a:t>
            </a:r>
            <a:endParaRPr sz="2400" dirty="0">
              <a:latin typeface="Calibri"/>
              <a:cs typeface="Calibri"/>
            </a:endParaRPr>
          </a:p>
          <a:p>
            <a:pPr marL="966469" lvl="1" indent="-342900">
              <a:lnSpc>
                <a:spcPct val="100000"/>
              </a:lnSpc>
              <a:spcBef>
                <a:spcPts val="625"/>
              </a:spcBef>
              <a:buChar char="-"/>
              <a:tabLst>
                <a:tab pos="966469" algn="l"/>
              </a:tabLst>
            </a:pPr>
            <a:r>
              <a:rPr sz="2400" spc="254" dirty="0">
                <a:latin typeface="Calibri"/>
                <a:cs typeface="Calibri"/>
              </a:rPr>
              <a:t>redoing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229" dirty="0">
                <a:latin typeface="Calibri"/>
                <a:cs typeface="Calibri"/>
              </a:rPr>
              <a:t>not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310" dirty="0">
                <a:latin typeface="Calibri"/>
                <a:cs typeface="Calibri"/>
              </a:rPr>
              <a:t>documented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experiments/analysis</a:t>
            </a:r>
            <a:endParaRPr sz="2400" dirty="0">
              <a:latin typeface="Calibri"/>
              <a:cs typeface="Calibri"/>
            </a:endParaRPr>
          </a:p>
          <a:p>
            <a:pPr marL="509270" marR="112395" indent="-342900">
              <a:lnSpc>
                <a:spcPct val="100800"/>
              </a:lnSpc>
              <a:spcBef>
                <a:spcPts val="600"/>
              </a:spcBef>
              <a:buChar char="-"/>
              <a:tabLst>
                <a:tab pos="509270" algn="l"/>
              </a:tabLst>
            </a:pPr>
            <a:r>
              <a:rPr sz="2400" spc="215" dirty="0">
                <a:latin typeface="Calibri"/>
                <a:cs typeface="Calibri"/>
              </a:rPr>
              <a:t>Increase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efficiency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305" dirty="0">
                <a:latin typeface="Calibri"/>
                <a:cs typeface="Calibri"/>
              </a:rPr>
              <a:t>and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85" dirty="0">
                <a:latin typeface="Calibri"/>
                <a:cs typeface="Calibri"/>
              </a:rPr>
              <a:t>smooth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collaboration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in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40" dirty="0">
                <a:latin typeface="Calibri"/>
                <a:cs typeface="Calibri"/>
              </a:rPr>
              <a:t>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310" dirty="0">
                <a:latin typeface="Calibri"/>
                <a:cs typeface="Calibri"/>
              </a:rPr>
              <a:t>team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(easier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85" dirty="0">
                <a:latin typeface="Calibri"/>
                <a:cs typeface="Calibri"/>
              </a:rPr>
              <a:t>and </a:t>
            </a:r>
            <a:r>
              <a:rPr sz="2400" spc="160" dirty="0">
                <a:latin typeface="Calibri"/>
                <a:cs typeface="Calibri"/>
              </a:rPr>
              <a:t>faster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54" dirty="0">
                <a:latin typeface="Calibri"/>
                <a:cs typeface="Calibri"/>
              </a:rPr>
              <a:t>way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for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54" dirty="0">
                <a:latin typeface="Calibri"/>
                <a:cs typeface="Calibri"/>
              </a:rPr>
              <a:t>sharing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information)</a:t>
            </a:r>
            <a:endParaRPr sz="2400" dirty="0">
              <a:latin typeface="Calibri"/>
              <a:cs typeface="Calibri"/>
            </a:endParaRPr>
          </a:p>
          <a:p>
            <a:pPr marL="509270" indent="-342900">
              <a:lnSpc>
                <a:spcPct val="100000"/>
              </a:lnSpc>
              <a:spcBef>
                <a:spcPts val="600"/>
              </a:spcBef>
              <a:buChar char="-"/>
              <a:tabLst>
                <a:tab pos="509270" algn="l"/>
              </a:tabLst>
            </a:pPr>
            <a:r>
              <a:rPr sz="2400" spc="195" dirty="0">
                <a:latin typeface="Calibri"/>
                <a:cs typeface="Calibri"/>
              </a:rPr>
              <a:t>More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control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over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data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50" dirty="0">
                <a:latin typeface="Calibri"/>
                <a:cs typeface="Calibri"/>
              </a:rPr>
              <a:t>access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(who,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when,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how,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etc.)</a:t>
            </a:r>
            <a:endParaRPr sz="2400" dirty="0">
              <a:latin typeface="Calibri"/>
              <a:cs typeface="Calibri"/>
            </a:endParaRPr>
          </a:p>
          <a:p>
            <a:pPr marL="509270" marR="5080" indent="-342900">
              <a:lnSpc>
                <a:spcPct val="100800"/>
              </a:lnSpc>
              <a:spcBef>
                <a:spcPts val="505"/>
              </a:spcBef>
              <a:buChar char="-"/>
              <a:tabLst>
                <a:tab pos="509270" algn="l"/>
              </a:tabLst>
            </a:pPr>
            <a:r>
              <a:rPr sz="2400" spc="195" dirty="0">
                <a:latin typeface="Calibri"/>
                <a:cs typeface="Calibri"/>
              </a:rPr>
              <a:t>More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clear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270" dirty="0">
                <a:latin typeface="Calibri"/>
                <a:cs typeface="Calibri"/>
              </a:rPr>
              <a:t>documentation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for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235" dirty="0">
                <a:latin typeface="Calibri"/>
                <a:cs typeface="Calibri"/>
              </a:rPr>
              <a:t>people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270" dirty="0">
                <a:latin typeface="Calibri"/>
                <a:cs typeface="Calibri"/>
              </a:rPr>
              <a:t>onboarding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35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310" dirty="0">
                <a:latin typeface="Calibri"/>
                <a:cs typeface="Calibri"/>
              </a:rPr>
              <a:t>team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310" dirty="0">
                <a:latin typeface="Calibri"/>
                <a:cs typeface="Calibri"/>
              </a:rPr>
              <a:t>and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235" dirty="0">
                <a:latin typeface="Calibri"/>
                <a:cs typeface="Calibri"/>
              </a:rPr>
              <a:t>by people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leave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35" dirty="0">
                <a:latin typeface="Calibri"/>
                <a:cs typeface="Calibri"/>
              </a:rPr>
              <a:t>the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90" dirty="0">
                <a:latin typeface="Calibri"/>
                <a:cs typeface="Calibri"/>
              </a:rPr>
              <a:t>team</a:t>
            </a:r>
            <a:endParaRPr sz="2400" dirty="0">
              <a:latin typeface="Calibri"/>
              <a:cs typeface="Calibri"/>
            </a:endParaRPr>
          </a:p>
          <a:p>
            <a:pPr marL="509270" indent="-342900">
              <a:lnSpc>
                <a:spcPct val="100000"/>
              </a:lnSpc>
              <a:spcBef>
                <a:spcPts val="620"/>
              </a:spcBef>
              <a:buChar char="-"/>
              <a:tabLst>
                <a:tab pos="509270" algn="l"/>
              </a:tabLst>
            </a:pPr>
            <a:r>
              <a:rPr sz="2400" spc="204" dirty="0">
                <a:latin typeface="Calibri"/>
                <a:cs typeface="Calibri"/>
              </a:rPr>
              <a:t>Easier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data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20" dirty="0">
                <a:latin typeface="Calibri"/>
                <a:cs typeface="Calibri"/>
              </a:rPr>
              <a:t>reuse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(samples,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raw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data,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scripts,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analysis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etc.)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532" y="454659"/>
            <a:ext cx="6400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Benefits</a:t>
            </a:r>
            <a:r>
              <a:rPr spc="100" dirty="0"/>
              <a:t> </a:t>
            </a:r>
            <a:r>
              <a:rPr spc="155" dirty="0"/>
              <a:t>of</a:t>
            </a:r>
            <a:r>
              <a:rPr spc="95" dirty="0"/>
              <a:t> </a:t>
            </a:r>
            <a:r>
              <a:rPr spc="375" dirty="0"/>
              <a:t>good</a:t>
            </a:r>
            <a:r>
              <a:rPr spc="95" dirty="0"/>
              <a:t> </a:t>
            </a:r>
            <a:r>
              <a:rPr spc="440" dirty="0"/>
              <a:t>RDM</a:t>
            </a:r>
            <a:r>
              <a:rPr spc="95" dirty="0"/>
              <a:t> </a:t>
            </a:r>
            <a:r>
              <a:rPr spc="140" dirty="0"/>
              <a:t>(or</a:t>
            </a:r>
            <a:r>
              <a:rPr spc="95" dirty="0"/>
              <a:t> </a:t>
            </a:r>
            <a:r>
              <a:rPr spc="355" dirty="0"/>
              <a:t>FAIR</a:t>
            </a:r>
            <a:r>
              <a:rPr spc="100" dirty="0"/>
              <a:t> </a:t>
            </a:r>
            <a:r>
              <a:rPr spc="220" dirty="0"/>
              <a:t>data)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627" y="883411"/>
            <a:ext cx="10614025" cy="4018279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spc="160" dirty="0">
                <a:solidFill>
                  <a:srgbClr val="7F7F7F"/>
                </a:solidFill>
                <a:latin typeface="Calibri"/>
                <a:cs typeface="Calibri"/>
              </a:rPr>
              <a:t>After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the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7F7F7F"/>
                </a:solidFill>
                <a:latin typeface="Calibri"/>
                <a:cs typeface="Calibri"/>
              </a:rPr>
              <a:t>project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295"/>
              </a:spcBef>
              <a:buChar char="-"/>
              <a:tabLst>
                <a:tab pos="354965" algn="l"/>
              </a:tabLst>
            </a:pPr>
            <a:r>
              <a:rPr sz="2400" spc="225" dirty="0">
                <a:latin typeface="Calibri"/>
                <a:cs typeface="Calibri"/>
              </a:rPr>
              <a:t>Results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are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reproducible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54" dirty="0">
                <a:latin typeface="Calibri"/>
                <a:cs typeface="Calibri"/>
              </a:rPr>
              <a:t>by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others</a:t>
            </a:r>
            <a:endParaRPr sz="2400" dirty="0">
              <a:latin typeface="Calibri"/>
              <a:cs typeface="Calibri"/>
            </a:endParaRPr>
          </a:p>
          <a:p>
            <a:pPr marL="355600" marR="246379" indent="-342900">
              <a:lnSpc>
                <a:spcPts val="2810"/>
              </a:lnSpc>
              <a:spcBef>
                <a:spcPts val="755"/>
              </a:spcBef>
              <a:buChar char="-"/>
              <a:tabLst>
                <a:tab pos="355600" algn="l"/>
              </a:tabLst>
            </a:pPr>
            <a:r>
              <a:rPr sz="2400" spc="220" dirty="0">
                <a:latin typeface="Calibri"/>
                <a:cs typeface="Calibri"/>
              </a:rPr>
              <a:t>Transparent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305" dirty="0">
                <a:latin typeface="Calibri"/>
                <a:cs typeface="Calibri"/>
              </a:rPr>
              <a:t>and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trustworthy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data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305" dirty="0">
                <a:latin typeface="Calibri"/>
                <a:cs typeface="Calibri"/>
              </a:rPr>
              <a:t>and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40" dirty="0">
                <a:latin typeface="Calibri"/>
                <a:cs typeface="Calibri"/>
              </a:rPr>
              <a:t>science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40" dirty="0">
                <a:latin typeface="Calibri"/>
                <a:cs typeface="Calibri"/>
              </a:rPr>
              <a:t>(and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20" dirty="0">
                <a:latin typeface="Calibri"/>
                <a:cs typeface="Calibri"/>
              </a:rPr>
              <a:t>paper)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375" dirty="0">
                <a:latin typeface="Calibri"/>
                <a:cs typeface="Calibri"/>
              </a:rPr>
              <a:t>among </a:t>
            </a:r>
            <a:r>
              <a:rPr sz="2400" spc="204" dirty="0">
                <a:latin typeface="Calibri"/>
                <a:cs typeface="Calibri"/>
              </a:rPr>
              <a:t>your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peers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40"/>
              </a:spcBef>
              <a:buChar char="-"/>
              <a:tabLst>
                <a:tab pos="354965" algn="l"/>
              </a:tabLst>
            </a:pPr>
            <a:r>
              <a:rPr sz="2400" spc="280" dirty="0">
                <a:latin typeface="Calibri"/>
                <a:cs typeface="Calibri"/>
              </a:rPr>
              <a:t>Higher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95" dirty="0">
                <a:latin typeface="Calibri"/>
                <a:cs typeface="Calibri"/>
              </a:rPr>
              <a:t>impact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in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scientific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315" dirty="0">
                <a:latin typeface="Calibri"/>
                <a:cs typeface="Calibri"/>
              </a:rPr>
              <a:t>community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305" dirty="0">
                <a:latin typeface="Calibri"/>
                <a:cs typeface="Calibri"/>
              </a:rPr>
              <a:t>and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possibly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290" dirty="0">
                <a:latin typeface="Calibri"/>
                <a:cs typeface="Calibri"/>
              </a:rPr>
              <a:t>more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citations</a:t>
            </a:r>
            <a:endParaRPr sz="2400" dirty="0">
              <a:latin typeface="Calibri"/>
              <a:cs typeface="Calibri"/>
            </a:endParaRPr>
          </a:p>
          <a:p>
            <a:pPr marL="355600" marR="294640" indent="-342900">
              <a:lnSpc>
                <a:spcPct val="100800"/>
              </a:lnSpc>
              <a:spcBef>
                <a:spcPts val="600"/>
              </a:spcBef>
              <a:buChar char="-"/>
              <a:tabLst>
                <a:tab pos="355600" algn="l"/>
              </a:tabLst>
            </a:pPr>
            <a:r>
              <a:rPr sz="2400" spc="220" dirty="0">
                <a:latin typeface="Calibri"/>
                <a:cs typeface="Calibri"/>
              </a:rPr>
              <a:t>Integration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of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several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40" dirty="0">
                <a:latin typeface="Calibri"/>
                <a:cs typeface="Calibri"/>
              </a:rPr>
              <a:t>data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sources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50" dirty="0">
                <a:latin typeface="Calibri"/>
                <a:cs typeface="Calibri"/>
              </a:rPr>
              <a:t>from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different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disciplines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35" dirty="0">
                <a:latin typeface="Calibri"/>
                <a:cs typeface="Calibri"/>
              </a:rPr>
              <a:t>could </a:t>
            </a:r>
            <a:r>
              <a:rPr sz="2400" spc="220" dirty="0">
                <a:latin typeface="Calibri"/>
                <a:cs typeface="Calibri"/>
              </a:rPr>
              <a:t>lead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to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300" dirty="0">
                <a:latin typeface="Calibri"/>
                <a:cs typeface="Calibri"/>
              </a:rPr>
              <a:t>new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discoveries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Char char="-"/>
              <a:tabLst>
                <a:tab pos="354965" algn="l"/>
              </a:tabLst>
            </a:pPr>
            <a:r>
              <a:rPr sz="2400" spc="325" dirty="0">
                <a:latin typeface="Calibri"/>
                <a:cs typeface="Calibri"/>
              </a:rPr>
              <a:t>New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discoveries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at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40" dirty="0">
                <a:latin typeface="Calibri"/>
                <a:cs typeface="Calibri"/>
              </a:rPr>
              <a:t>a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lower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20" dirty="0">
                <a:latin typeface="Calibri"/>
                <a:cs typeface="Calibri"/>
              </a:rPr>
              <a:t>cost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60" dirty="0">
                <a:latin typeface="Calibri"/>
                <a:cs typeface="Calibri"/>
              </a:rPr>
              <a:t>by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50" dirty="0">
                <a:latin typeface="Calibri"/>
                <a:cs typeface="Calibri"/>
              </a:rPr>
              <a:t>reusing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310" dirty="0">
                <a:latin typeface="Calibri"/>
                <a:cs typeface="Calibri"/>
              </a:rPr>
              <a:t>high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quality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20" dirty="0">
                <a:latin typeface="Calibri"/>
                <a:cs typeface="Calibri"/>
              </a:rPr>
              <a:t>existing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data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Char char="-"/>
              <a:tabLst>
                <a:tab pos="354965" algn="l"/>
              </a:tabLst>
            </a:pPr>
            <a:r>
              <a:rPr sz="2400" spc="254" dirty="0">
                <a:latin typeface="Calibri"/>
                <a:cs typeface="Calibri"/>
              </a:rPr>
              <a:t>Less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duplication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of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work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532" y="454659"/>
            <a:ext cx="11104880" cy="8731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spc="390" dirty="0"/>
              <a:t>How</a:t>
            </a:r>
            <a:r>
              <a:rPr spc="100" dirty="0"/>
              <a:t> </a:t>
            </a:r>
            <a:r>
              <a:rPr spc="204" dirty="0"/>
              <a:t>to</a:t>
            </a:r>
            <a:r>
              <a:rPr spc="105" dirty="0"/>
              <a:t> </a:t>
            </a:r>
            <a:r>
              <a:rPr spc="310" dirty="0"/>
              <a:t>approach</a:t>
            </a:r>
            <a:r>
              <a:rPr spc="110" dirty="0"/>
              <a:t> </a:t>
            </a:r>
            <a:r>
              <a:rPr spc="440" dirty="0"/>
              <a:t>RDM</a:t>
            </a:r>
            <a:r>
              <a:rPr spc="100" dirty="0"/>
              <a:t> </a:t>
            </a:r>
            <a:r>
              <a:rPr spc="250" dirty="0"/>
              <a:t>starting</a:t>
            </a:r>
            <a:r>
              <a:rPr spc="110" dirty="0"/>
              <a:t> </a:t>
            </a:r>
            <a:r>
              <a:rPr spc="254" dirty="0"/>
              <a:t>with</a:t>
            </a:r>
            <a:r>
              <a:rPr spc="110" dirty="0"/>
              <a:t> </a:t>
            </a:r>
            <a:r>
              <a:rPr spc="160" dirty="0"/>
              <a:t>“the</a:t>
            </a:r>
            <a:r>
              <a:rPr spc="114" dirty="0"/>
              <a:t> </a:t>
            </a:r>
            <a:r>
              <a:rPr spc="220" dirty="0"/>
              <a:t>end”</a:t>
            </a:r>
            <a:r>
              <a:rPr spc="100" dirty="0"/>
              <a:t> </a:t>
            </a:r>
            <a:r>
              <a:rPr spc="290" dirty="0"/>
              <a:t>(FAIR</a:t>
            </a:r>
            <a:r>
              <a:rPr spc="105" dirty="0"/>
              <a:t> </a:t>
            </a:r>
            <a:r>
              <a:rPr spc="285" dirty="0"/>
              <a:t>metadata) </a:t>
            </a:r>
            <a:r>
              <a:rPr spc="235" dirty="0"/>
              <a:t>in</a:t>
            </a:r>
            <a:r>
              <a:rPr spc="95" dirty="0"/>
              <a:t> </a:t>
            </a:r>
            <a:r>
              <a:rPr spc="385" dirty="0"/>
              <a:t>mind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4546" y="1909571"/>
            <a:ext cx="693991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</a:tabLst>
            </a:pPr>
            <a:r>
              <a:rPr sz="2000" spc="225" dirty="0">
                <a:solidFill>
                  <a:srgbClr val="262626"/>
                </a:solidFill>
                <a:latin typeface="Calibri"/>
                <a:cs typeface="Calibri"/>
              </a:rPr>
              <a:t>Choose</a:t>
            </a:r>
            <a:r>
              <a:rPr sz="2000" spc="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95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2000" spc="8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90" dirty="0">
                <a:solidFill>
                  <a:srgbClr val="262626"/>
                </a:solidFill>
                <a:latin typeface="Calibri"/>
                <a:cs typeface="Calibri"/>
              </a:rPr>
              <a:t>right</a:t>
            </a:r>
            <a:r>
              <a:rPr sz="2000" spc="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262626"/>
                </a:solidFill>
                <a:latin typeface="Calibri"/>
                <a:cs typeface="Calibri"/>
              </a:rPr>
              <a:t>repositories</a:t>
            </a:r>
            <a:r>
              <a:rPr sz="2000" spc="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2000" spc="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70" dirty="0">
                <a:solidFill>
                  <a:srgbClr val="262626"/>
                </a:solidFill>
                <a:latin typeface="Calibri"/>
                <a:cs typeface="Calibri"/>
              </a:rPr>
              <a:t>your</a:t>
            </a:r>
            <a:r>
              <a:rPr sz="20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80" dirty="0">
                <a:solidFill>
                  <a:srgbClr val="262626"/>
                </a:solidFill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55"/>
              </a:spcBef>
              <a:buClr>
                <a:srgbClr val="262626"/>
              </a:buClr>
              <a:buFont typeface="Calibri"/>
              <a:buAutoNum type="arabicPeriod"/>
            </a:pP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2000" spc="215" dirty="0">
                <a:solidFill>
                  <a:srgbClr val="262626"/>
                </a:solidFill>
                <a:latin typeface="Calibri"/>
                <a:cs typeface="Calibri"/>
              </a:rPr>
              <a:t>Learn</a:t>
            </a:r>
            <a:r>
              <a:rPr sz="2000" spc="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95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2000" spc="8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204" dirty="0">
                <a:solidFill>
                  <a:srgbClr val="262626"/>
                </a:solidFill>
                <a:latin typeface="Calibri"/>
                <a:cs typeface="Calibri"/>
              </a:rPr>
              <a:t>requirements</a:t>
            </a:r>
            <a:r>
              <a:rPr sz="20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262626"/>
                </a:solidFill>
                <a:latin typeface="Calibri"/>
                <a:cs typeface="Calibri"/>
              </a:rPr>
              <a:t>of</a:t>
            </a:r>
            <a:r>
              <a:rPr sz="20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95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2000" spc="8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80" dirty="0">
                <a:solidFill>
                  <a:srgbClr val="262626"/>
                </a:solidFill>
                <a:latin typeface="Calibri"/>
                <a:cs typeface="Calibri"/>
              </a:rPr>
              <a:t>selected</a:t>
            </a:r>
            <a:r>
              <a:rPr sz="2000" spc="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35" dirty="0">
                <a:solidFill>
                  <a:srgbClr val="262626"/>
                </a:solidFill>
                <a:latin typeface="Calibri"/>
                <a:cs typeface="Calibri"/>
              </a:rPr>
              <a:t>repositories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60"/>
              </a:spcBef>
              <a:buClr>
                <a:srgbClr val="262626"/>
              </a:buClr>
              <a:buFont typeface="Calibri"/>
              <a:buAutoNum type="arabicPeriod"/>
            </a:pP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2000" spc="155" dirty="0">
                <a:solidFill>
                  <a:srgbClr val="262626"/>
                </a:solidFill>
                <a:latin typeface="Calibri"/>
                <a:cs typeface="Calibri"/>
              </a:rPr>
              <a:t>Start</a:t>
            </a:r>
            <a:r>
              <a:rPr sz="2000" spc="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85" dirty="0">
                <a:solidFill>
                  <a:srgbClr val="262626"/>
                </a:solidFill>
                <a:latin typeface="Calibri"/>
                <a:cs typeface="Calibri"/>
              </a:rPr>
              <a:t>writing</a:t>
            </a:r>
            <a:r>
              <a:rPr sz="20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26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2000" spc="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215" dirty="0">
                <a:solidFill>
                  <a:srgbClr val="262626"/>
                </a:solidFill>
                <a:latin typeface="Calibri"/>
                <a:cs typeface="Calibri"/>
              </a:rPr>
              <a:t>applying</a:t>
            </a:r>
            <a:r>
              <a:rPr sz="20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170" dirty="0">
                <a:solidFill>
                  <a:srgbClr val="262626"/>
                </a:solidFill>
                <a:latin typeface="Calibri"/>
                <a:cs typeface="Calibri"/>
              </a:rPr>
              <a:t>your</a:t>
            </a:r>
            <a:r>
              <a:rPr sz="2000" spc="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325" dirty="0">
                <a:solidFill>
                  <a:srgbClr val="262626"/>
                </a:solidFill>
                <a:latin typeface="Calibri"/>
                <a:cs typeface="Calibri"/>
              </a:rPr>
              <a:t>DMP</a:t>
            </a:r>
            <a:r>
              <a:rPr sz="20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254" dirty="0">
                <a:solidFill>
                  <a:srgbClr val="262626"/>
                </a:solidFill>
                <a:latin typeface="Calibri"/>
                <a:cs typeface="Calibri"/>
              </a:rPr>
              <a:t>document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00"/>
              </a:spcBef>
            </a:pPr>
            <a:r>
              <a:rPr spc="385" dirty="0">
                <a:solidFill>
                  <a:srgbClr val="222A35"/>
                </a:solidFill>
              </a:rPr>
              <a:t>How</a:t>
            </a:r>
            <a:r>
              <a:rPr spc="90" dirty="0">
                <a:solidFill>
                  <a:srgbClr val="222A35"/>
                </a:solidFill>
              </a:rPr>
              <a:t> </a:t>
            </a:r>
            <a:r>
              <a:rPr spc="204" dirty="0">
                <a:solidFill>
                  <a:srgbClr val="222A35"/>
                </a:solidFill>
              </a:rPr>
              <a:t>to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295" dirty="0">
                <a:solidFill>
                  <a:srgbClr val="222A35"/>
                </a:solidFill>
              </a:rPr>
              <a:t>choose</a:t>
            </a:r>
            <a:r>
              <a:rPr spc="105" dirty="0">
                <a:solidFill>
                  <a:srgbClr val="222A35"/>
                </a:solidFill>
              </a:rPr>
              <a:t> </a:t>
            </a:r>
            <a:r>
              <a:rPr spc="275" dirty="0">
                <a:solidFill>
                  <a:srgbClr val="222A35"/>
                </a:solidFill>
              </a:rPr>
              <a:t>the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270" dirty="0">
                <a:solidFill>
                  <a:srgbClr val="222A35"/>
                </a:solidFill>
              </a:rPr>
              <a:t>right</a:t>
            </a:r>
            <a:r>
              <a:rPr spc="95" dirty="0">
                <a:solidFill>
                  <a:srgbClr val="222A35"/>
                </a:solidFill>
              </a:rPr>
              <a:t> </a:t>
            </a:r>
            <a:r>
              <a:rPr spc="204" dirty="0">
                <a:solidFill>
                  <a:srgbClr val="222A35"/>
                </a:solidFill>
              </a:rPr>
              <a:t>repositories</a:t>
            </a:r>
            <a:r>
              <a:rPr spc="95" dirty="0">
                <a:solidFill>
                  <a:srgbClr val="222A35"/>
                </a:solidFill>
              </a:rPr>
              <a:t> </a:t>
            </a:r>
            <a:r>
              <a:rPr spc="145" dirty="0">
                <a:solidFill>
                  <a:srgbClr val="222A35"/>
                </a:solidFill>
              </a:rPr>
              <a:t>for</a:t>
            </a:r>
            <a:r>
              <a:rPr spc="90" dirty="0">
                <a:solidFill>
                  <a:srgbClr val="222A35"/>
                </a:solidFill>
              </a:rPr>
              <a:t> </a:t>
            </a:r>
            <a:r>
              <a:rPr spc="240" dirty="0">
                <a:solidFill>
                  <a:srgbClr val="222A35"/>
                </a:solidFill>
              </a:rPr>
              <a:t>your</a:t>
            </a:r>
            <a:r>
              <a:rPr spc="95" dirty="0">
                <a:solidFill>
                  <a:srgbClr val="222A35"/>
                </a:solidFill>
              </a:rPr>
              <a:t> </a:t>
            </a:r>
            <a:r>
              <a:rPr spc="270" dirty="0">
                <a:solidFill>
                  <a:srgbClr val="222A35"/>
                </a:solidFill>
              </a:rPr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9865" y="3125678"/>
            <a:ext cx="914400" cy="914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9865" y="5682951"/>
            <a:ext cx="914400" cy="9144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071129" y="4081150"/>
            <a:ext cx="6219190" cy="914400"/>
            <a:chOff x="4071129" y="4081150"/>
            <a:chExt cx="6219190" cy="9144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1129" y="4081150"/>
              <a:ext cx="914400" cy="914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3465" y="4081150"/>
              <a:ext cx="914400" cy="914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5799" y="4081150"/>
              <a:ext cx="914400" cy="9144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6690" y="952832"/>
            <a:ext cx="9637395" cy="134203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170" dirty="0">
                <a:solidFill>
                  <a:srgbClr val="7F7F7F"/>
                </a:solidFill>
                <a:latin typeface="Calibri"/>
                <a:cs typeface="Calibri"/>
              </a:rPr>
              <a:t>Sessions: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175" dirty="0">
                <a:solidFill>
                  <a:srgbClr val="7F7F7F"/>
                </a:solidFill>
                <a:latin typeface="Calibri"/>
                <a:cs typeface="Calibri"/>
              </a:rPr>
              <a:t>“Ethical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legal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10" dirty="0">
                <a:solidFill>
                  <a:srgbClr val="7F7F7F"/>
                </a:solidFill>
                <a:latin typeface="Calibri"/>
                <a:cs typeface="Calibri"/>
              </a:rPr>
              <a:t>constraints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75" dirty="0">
                <a:solidFill>
                  <a:srgbClr val="7F7F7F"/>
                </a:solidFill>
                <a:latin typeface="Calibri"/>
                <a:cs typeface="Calibri"/>
              </a:rPr>
              <a:t>on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the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7F7F7F"/>
                </a:solidFill>
                <a:latin typeface="Calibri"/>
                <a:cs typeface="Calibri"/>
              </a:rPr>
              <a:t>sharing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7F7F7F"/>
                </a:solidFill>
                <a:latin typeface="Calibri"/>
                <a:cs typeface="Calibri"/>
              </a:rPr>
              <a:t>of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personal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7F7F7F"/>
                </a:solidFill>
                <a:latin typeface="Calibri"/>
                <a:cs typeface="Calibri"/>
              </a:rPr>
              <a:t>data”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“A </a:t>
            </a:r>
            <a:r>
              <a:rPr sz="2400" spc="185" dirty="0">
                <a:solidFill>
                  <a:srgbClr val="7F7F7F"/>
                </a:solidFill>
                <a:latin typeface="Calibri"/>
                <a:cs typeface="Calibri"/>
              </a:rPr>
              <a:t>closer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7F7F7F"/>
                </a:solidFill>
                <a:latin typeface="Calibri"/>
                <a:cs typeface="Calibri"/>
              </a:rPr>
              <a:t>look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7F7F7F"/>
                </a:solidFill>
                <a:latin typeface="Calibri"/>
                <a:cs typeface="Calibri"/>
              </a:rPr>
              <a:t>at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the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7F7F7F"/>
                </a:solidFill>
                <a:latin typeface="Calibri"/>
                <a:cs typeface="Calibri"/>
              </a:rPr>
              <a:t>repositories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7F7F7F"/>
                </a:solidFill>
                <a:latin typeface="Calibri"/>
                <a:cs typeface="Calibri"/>
              </a:rPr>
              <a:t>world”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4414" y="5016500"/>
            <a:ext cx="205105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8285" marR="5080" indent="-23622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solidFill>
                  <a:srgbClr val="262626"/>
                </a:solidFill>
                <a:latin typeface="Calibri"/>
                <a:cs typeface="Calibri"/>
              </a:rPr>
              <a:t>2.</a:t>
            </a:r>
            <a:r>
              <a:rPr sz="1800" spc="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204" dirty="0">
                <a:solidFill>
                  <a:srgbClr val="262626"/>
                </a:solidFill>
                <a:latin typeface="Calibri"/>
                <a:cs typeface="Calibri"/>
              </a:rPr>
              <a:t>Data</a:t>
            </a:r>
            <a:r>
              <a:rPr sz="1800" spc="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05" dirty="0">
                <a:solidFill>
                  <a:srgbClr val="262626"/>
                </a:solidFill>
                <a:latin typeface="Calibri"/>
                <a:cs typeface="Calibri"/>
              </a:rPr>
              <a:t>availability </a:t>
            </a:r>
            <a:r>
              <a:rPr sz="1800" spc="170" dirty="0">
                <a:solidFill>
                  <a:srgbClr val="262626"/>
                </a:solidFill>
                <a:latin typeface="Calibri"/>
                <a:cs typeface="Calibri"/>
              </a:rPr>
              <a:t>requirements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95204" y="3416300"/>
            <a:ext cx="170878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5575" marR="5080" indent="-142875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solidFill>
                  <a:srgbClr val="262626"/>
                </a:solidFill>
                <a:latin typeface="Calibri"/>
                <a:cs typeface="Calibri"/>
              </a:rPr>
              <a:t>3.</a:t>
            </a:r>
            <a:r>
              <a:rPr sz="1800" spc="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60" dirty="0">
                <a:solidFill>
                  <a:srgbClr val="262626"/>
                </a:solidFill>
                <a:latin typeface="Calibri"/>
                <a:cs typeface="Calibri"/>
              </a:rPr>
              <a:t>Consultation </a:t>
            </a:r>
            <a:r>
              <a:rPr sz="1800" spc="165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8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45" dirty="0">
                <a:solidFill>
                  <a:srgbClr val="262626"/>
                </a:solidFill>
                <a:latin typeface="Calibri"/>
                <a:cs typeface="Calibri"/>
              </a:rPr>
              <a:t>experts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7389" y="3404107"/>
            <a:ext cx="271843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73355">
              <a:lnSpc>
                <a:spcPct val="102200"/>
              </a:lnSpc>
              <a:spcBef>
                <a:spcPts val="50"/>
              </a:spcBef>
            </a:pPr>
            <a:r>
              <a:rPr sz="1800" spc="75" dirty="0">
                <a:solidFill>
                  <a:srgbClr val="262626"/>
                </a:solidFill>
                <a:latin typeface="Calibri"/>
                <a:cs typeface="Calibri"/>
              </a:rPr>
              <a:t>4.</a:t>
            </a:r>
            <a:r>
              <a:rPr sz="1800" spc="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95" dirty="0">
                <a:solidFill>
                  <a:srgbClr val="262626"/>
                </a:solidFill>
                <a:latin typeface="Calibri"/>
                <a:cs typeface="Calibri"/>
              </a:rPr>
              <a:t>Access</a:t>
            </a:r>
            <a:r>
              <a:rPr sz="18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25" dirty="0">
                <a:solidFill>
                  <a:srgbClr val="262626"/>
                </a:solidFill>
                <a:latin typeface="Calibri"/>
                <a:cs typeface="Calibri"/>
              </a:rPr>
              <a:t>restrictions </a:t>
            </a:r>
            <a:r>
              <a:rPr sz="1800" spc="130" dirty="0">
                <a:solidFill>
                  <a:srgbClr val="262626"/>
                </a:solidFill>
                <a:latin typeface="Calibri"/>
                <a:cs typeface="Calibri"/>
              </a:rPr>
              <a:t>and/or</a:t>
            </a:r>
            <a:r>
              <a:rPr sz="18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65" dirty="0">
                <a:solidFill>
                  <a:srgbClr val="262626"/>
                </a:solidFill>
                <a:latin typeface="Calibri"/>
                <a:cs typeface="Calibri"/>
              </a:rPr>
              <a:t>reuse</a:t>
            </a:r>
            <a:r>
              <a:rPr sz="1800" spc="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40" dirty="0">
                <a:solidFill>
                  <a:srgbClr val="262626"/>
                </a:solidFill>
                <a:latin typeface="Calibri"/>
                <a:cs typeface="Calibri"/>
              </a:rPr>
              <a:t>limitations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57343" y="3379723"/>
            <a:ext cx="162369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51130" marR="5080" indent="-139065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solidFill>
                  <a:srgbClr val="262626"/>
                </a:solidFill>
                <a:latin typeface="Calibri"/>
                <a:cs typeface="Calibri"/>
              </a:rPr>
              <a:t>5.</a:t>
            </a:r>
            <a:r>
              <a:rPr sz="1800" spc="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55" dirty="0">
                <a:solidFill>
                  <a:srgbClr val="262626"/>
                </a:solidFill>
                <a:latin typeface="Calibri"/>
                <a:cs typeface="Calibri"/>
              </a:rPr>
              <a:t>Appropriate </a:t>
            </a:r>
            <a:r>
              <a:rPr sz="1800" spc="120" dirty="0">
                <a:solidFill>
                  <a:srgbClr val="262626"/>
                </a:solidFill>
                <a:latin typeface="Calibri"/>
                <a:cs typeface="Calibri"/>
              </a:rPr>
              <a:t>repositories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51011" y="3578720"/>
            <a:ext cx="7025005" cy="2565400"/>
          </a:xfrm>
          <a:custGeom>
            <a:avLst/>
            <a:gdLst/>
            <a:ahLst/>
            <a:cxnLst/>
            <a:rect l="l" t="t" r="r" b="b"/>
            <a:pathLst>
              <a:path w="7025005" h="2565400">
                <a:moveTo>
                  <a:pt x="1720113" y="959637"/>
                </a:moveTo>
                <a:lnTo>
                  <a:pt x="1701863" y="932916"/>
                </a:lnTo>
                <a:lnTo>
                  <a:pt x="1672056" y="889292"/>
                </a:lnTo>
                <a:lnTo>
                  <a:pt x="1655851" y="918413"/>
                </a:lnTo>
                <a:lnTo>
                  <a:pt x="5562" y="0"/>
                </a:lnTo>
                <a:lnTo>
                  <a:pt x="927" y="8331"/>
                </a:lnTo>
                <a:lnTo>
                  <a:pt x="1651215" y="926744"/>
                </a:lnTo>
                <a:lnTo>
                  <a:pt x="1634998" y="955865"/>
                </a:lnTo>
                <a:lnTo>
                  <a:pt x="1720113" y="959637"/>
                </a:lnTo>
                <a:close/>
              </a:path>
              <a:path w="7025005" h="2565400">
                <a:moveTo>
                  <a:pt x="1720113" y="959637"/>
                </a:moveTo>
                <a:lnTo>
                  <a:pt x="1638401" y="983754"/>
                </a:lnTo>
                <a:lnTo>
                  <a:pt x="1661147" y="1008138"/>
                </a:lnTo>
                <a:lnTo>
                  <a:pt x="0" y="2557957"/>
                </a:lnTo>
                <a:lnTo>
                  <a:pt x="6502" y="2564917"/>
                </a:lnTo>
                <a:lnTo>
                  <a:pt x="1667649" y="1015098"/>
                </a:lnTo>
                <a:lnTo>
                  <a:pt x="1690382" y="1039469"/>
                </a:lnTo>
                <a:lnTo>
                  <a:pt x="1705279" y="999477"/>
                </a:lnTo>
                <a:lnTo>
                  <a:pt x="1720113" y="959637"/>
                </a:lnTo>
                <a:close/>
              </a:path>
              <a:path w="7025005" h="2565400">
                <a:moveTo>
                  <a:pt x="4372445" y="959637"/>
                </a:moveTo>
                <a:lnTo>
                  <a:pt x="4362920" y="954874"/>
                </a:lnTo>
                <a:lnTo>
                  <a:pt x="4296245" y="921537"/>
                </a:lnTo>
                <a:lnTo>
                  <a:pt x="4296245" y="954874"/>
                </a:lnTo>
                <a:lnTo>
                  <a:pt x="2634513" y="954874"/>
                </a:lnTo>
                <a:lnTo>
                  <a:pt x="2634513" y="964399"/>
                </a:lnTo>
                <a:lnTo>
                  <a:pt x="4296245" y="964399"/>
                </a:lnTo>
                <a:lnTo>
                  <a:pt x="4296245" y="997737"/>
                </a:lnTo>
                <a:lnTo>
                  <a:pt x="4362920" y="964399"/>
                </a:lnTo>
                <a:lnTo>
                  <a:pt x="4372445" y="959637"/>
                </a:lnTo>
                <a:close/>
              </a:path>
              <a:path w="7025005" h="2565400">
                <a:moveTo>
                  <a:pt x="7024776" y="959637"/>
                </a:moveTo>
                <a:lnTo>
                  <a:pt x="7015251" y="954874"/>
                </a:lnTo>
                <a:lnTo>
                  <a:pt x="6948576" y="921537"/>
                </a:lnTo>
                <a:lnTo>
                  <a:pt x="6948576" y="954874"/>
                </a:lnTo>
                <a:lnTo>
                  <a:pt x="5286845" y="954874"/>
                </a:lnTo>
                <a:lnTo>
                  <a:pt x="5286845" y="964399"/>
                </a:lnTo>
                <a:lnTo>
                  <a:pt x="6948576" y="964399"/>
                </a:lnTo>
                <a:lnTo>
                  <a:pt x="6948576" y="997737"/>
                </a:lnTo>
                <a:lnTo>
                  <a:pt x="7015251" y="964399"/>
                </a:lnTo>
                <a:lnTo>
                  <a:pt x="7024776" y="959637"/>
                </a:lnTo>
                <a:close/>
              </a:path>
            </a:pathLst>
          </a:custGeom>
          <a:solidFill>
            <a:srgbClr val="222A3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90D948F4-F210-EEB0-ADE5-BB36D203C6CA}"/>
              </a:ext>
            </a:extLst>
          </p:cNvPr>
          <p:cNvSpPr txBox="1"/>
          <p:nvPr/>
        </p:nvSpPr>
        <p:spPr>
          <a:xfrm>
            <a:off x="1255546" y="2559291"/>
            <a:ext cx="170878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5575" marR="5080" indent="-142875">
              <a:lnSpc>
                <a:spcPct val="102200"/>
              </a:lnSpc>
              <a:spcBef>
                <a:spcPts val="50"/>
              </a:spcBef>
            </a:pPr>
            <a:r>
              <a:rPr lang="en-US" sz="1800" dirty="0">
                <a:solidFill>
                  <a:srgbClr val="262626"/>
                </a:solidFill>
                <a:latin typeface="Calibri"/>
                <a:cs typeface="Calibri"/>
              </a:rPr>
              <a:t>	1. Ethical and legal issues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00"/>
              </a:spcBef>
            </a:pPr>
            <a:r>
              <a:rPr spc="310" dirty="0">
                <a:solidFill>
                  <a:srgbClr val="222A35"/>
                </a:solidFill>
              </a:rPr>
              <a:t>Learn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280" dirty="0">
                <a:solidFill>
                  <a:srgbClr val="222A35"/>
                </a:solidFill>
              </a:rPr>
              <a:t>the</a:t>
            </a:r>
            <a:r>
              <a:rPr spc="105" dirty="0">
                <a:solidFill>
                  <a:srgbClr val="222A35"/>
                </a:solidFill>
              </a:rPr>
              <a:t> </a:t>
            </a:r>
            <a:r>
              <a:rPr spc="290" dirty="0">
                <a:solidFill>
                  <a:srgbClr val="222A35"/>
                </a:solidFill>
              </a:rPr>
              <a:t>requirements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155" dirty="0">
                <a:solidFill>
                  <a:srgbClr val="222A35"/>
                </a:solidFill>
              </a:rPr>
              <a:t>of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280" dirty="0">
                <a:solidFill>
                  <a:srgbClr val="222A35"/>
                </a:solidFill>
              </a:rPr>
              <a:t>the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254" dirty="0">
                <a:solidFill>
                  <a:srgbClr val="222A35"/>
                </a:solidFill>
              </a:rPr>
              <a:t>selected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195" dirty="0">
                <a:solidFill>
                  <a:srgbClr val="222A35"/>
                </a:solidFill>
              </a:rPr>
              <a:t>repositories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600" y="4818856"/>
            <a:ext cx="914400" cy="9143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9157" y="4233164"/>
            <a:ext cx="1665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262626"/>
                </a:solidFill>
                <a:latin typeface="Calibri"/>
                <a:cs typeface="Calibri"/>
              </a:rPr>
              <a:t>1.</a:t>
            </a:r>
            <a:r>
              <a:rPr sz="18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204" dirty="0">
                <a:solidFill>
                  <a:srgbClr val="262626"/>
                </a:solidFill>
                <a:latin typeface="Calibri"/>
                <a:cs typeface="Calibri"/>
              </a:rPr>
              <a:t>Data</a:t>
            </a:r>
            <a:r>
              <a:rPr sz="18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30" dirty="0">
                <a:solidFill>
                  <a:srgbClr val="262626"/>
                </a:solidFill>
                <a:latin typeface="Calibri"/>
                <a:cs typeface="Calibri"/>
              </a:rPr>
              <a:t>policies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3722" y="4233164"/>
            <a:ext cx="90805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23825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solidFill>
                  <a:srgbClr val="262626"/>
                </a:solidFill>
                <a:latin typeface="Calibri"/>
                <a:cs typeface="Calibri"/>
              </a:rPr>
              <a:t>2.</a:t>
            </a:r>
            <a:r>
              <a:rPr sz="1800" spc="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25" dirty="0">
                <a:solidFill>
                  <a:srgbClr val="262626"/>
                </a:solidFill>
                <a:latin typeface="Calibri"/>
                <a:cs typeface="Calibri"/>
              </a:rPr>
              <a:t>File </a:t>
            </a:r>
            <a:r>
              <a:rPr sz="1800" spc="155" dirty="0">
                <a:solidFill>
                  <a:srgbClr val="262626"/>
                </a:solidFill>
                <a:latin typeface="Calibri"/>
                <a:cs typeface="Calibri"/>
              </a:rPr>
              <a:t>formats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0547" y="4818856"/>
            <a:ext cx="914400" cy="914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79258" y="4233164"/>
            <a:ext cx="8712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62626"/>
                </a:solidFill>
                <a:latin typeface="Calibri"/>
                <a:cs typeface="Calibri"/>
              </a:rPr>
              <a:t>3.</a:t>
            </a:r>
            <a:r>
              <a:rPr sz="1800" spc="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65" dirty="0">
                <a:solidFill>
                  <a:srgbClr val="262626"/>
                </a:solidFill>
                <a:latin typeface="Calibri"/>
                <a:cs typeface="Calibri"/>
              </a:rPr>
              <a:t>Costs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7827" y="4818856"/>
            <a:ext cx="914400" cy="9143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358470" y="4092955"/>
            <a:ext cx="275272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226060">
              <a:lnSpc>
                <a:spcPct val="102200"/>
              </a:lnSpc>
              <a:spcBef>
                <a:spcPts val="50"/>
              </a:spcBef>
            </a:pPr>
            <a:r>
              <a:rPr sz="1800" spc="75" dirty="0">
                <a:solidFill>
                  <a:srgbClr val="262626"/>
                </a:solidFill>
                <a:latin typeface="Calibri"/>
                <a:cs typeface="Calibri"/>
              </a:rPr>
              <a:t>4.</a:t>
            </a:r>
            <a:r>
              <a:rPr sz="18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210" dirty="0">
                <a:solidFill>
                  <a:srgbClr val="262626"/>
                </a:solidFill>
                <a:latin typeface="Calibri"/>
                <a:cs typeface="Calibri"/>
              </a:rPr>
              <a:t>Documentation</a:t>
            </a:r>
            <a:r>
              <a:rPr sz="1800" spc="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262626"/>
                </a:solidFill>
                <a:latin typeface="Calibri"/>
                <a:cs typeface="Calibri"/>
              </a:rPr>
              <a:t>&amp; </a:t>
            </a:r>
            <a:r>
              <a:rPr sz="1800" spc="200" dirty="0">
                <a:solidFill>
                  <a:srgbClr val="262626"/>
                </a:solidFill>
                <a:latin typeface="Calibri"/>
                <a:cs typeface="Calibri"/>
              </a:rPr>
              <a:t>metadata</a:t>
            </a:r>
            <a:r>
              <a:rPr sz="1800" spc="9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800" spc="170" dirty="0">
                <a:solidFill>
                  <a:srgbClr val="262626"/>
                </a:solidFill>
                <a:latin typeface="Calibri"/>
                <a:cs typeface="Calibri"/>
              </a:rPr>
              <a:t>requirements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23775" y="4818856"/>
            <a:ext cx="914400" cy="9143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1627" y="968755"/>
            <a:ext cx="10066020" cy="2604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170" dirty="0">
                <a:solidFill>
                  <a:srgbClr val="7F7F7F"/>
                </a:solidFill>
                <a:latin typeface="Calibri"/>
                <a:cs typeface="Calibri"/>
              </a:rPr>
              <a:t>Sessions: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195" dirty="0">
                <a:solidFill>
                  <a:srgbClr val="7F7F7F"/>
                </a:solidFill>
                <a:latin typeface="Calibri"/>
                <a:cs typeface="Calibri"/>
              </a:rPr>
              <a:t>“Data</a:t>
            </a:r>
            <a:r>
              <a:rPr sz="2400" spc="6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7F7F7F"/>
                </a:solidFill>
                <a:latin typeface="Calibri"/>
                <a:cs typeface="Calibri"/>
              </a:rPr>
              <a:t>publication</a:t>
            </a:r>
            <a:r>
              <a:rPr sz="2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120" dirty="0">
                <a:solidFill>
                  <a:srgbClr val="7F7F7F"/>
                </a:solidFill>
                <a:latin typeface="Calibri"/>
                <a:cs typeface="Calibri"/>
              </a:rPr>
              <a:t>101”</a:t>
            </a:r>
            <a:r>
              <a:rPr sz="2400" spc="6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7F7F7F"/>
                </a:solidFill>
                <a:latin typeface="Calibri"/>
                <a:cs typeface="Calibri"/>
              </a:rPr>
              <a:t>session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50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“Organising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45" dirty="0">
                <a:solidFill>
                  <a:srgbClr val="7F7F7F"/>
                </a:solidFill>
                <a:latin typeface="Calibri"/>
                <a:cs typeface="Calibri"/>
              </a:rPr>
              <a:t>standardising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research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45" dirty="0">
                <a:solidFill>
                  <a:srgbClr val="7F7F7F"/>
                </a:solidFill>
                <a:latin typeface="Calibri"/>
                <a:cs typeface="Calibri"/>
              </a:rPr>
              <a:t>data</a:t>
            </a:r>
            <a:r>
              <a:rPr sz="2400" spc="8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15" dirty="0">
                <a:solidFill>
                  <a:srgbClr val="7F7F7F"/>
                </a:solidFill>
                <a:latin typeface="Calibri"/>
                <a:cs typeface="Calibri"/>
              </a:rPr>
              <a:t>that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65" dirty="0">
                <a:solidFill>
                  <a:srgbClr val="7F7F7F"/>
                </a:solidFill>
                <a:latin typeface="Calibri"/>
                <a:cs typeface="Calibri"/>
              </a:rPr>
              <a:t>underpin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7F7F7F"/>
                </a:solidFill>
                <a:latin typeface="Calibri"/>
                <a:cs typeface="Calibri"/>
              </a:rPr>
              <a:t>your publication”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175" dirty="0">
                <a:solidFill>
                  <a:srgbClr val="7F7F7F"/>
                </a:solidFill>
                <a:latin typeface="Calibri"/>
                <a:cs typeface="Calibri"/>
              </a:rPr>
              <a:t>“Make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5" dirty="0">
                <a:solidFill>
                  <a:srgbClr val="7F7F7F"/>
                </a:solidFill>
                <a:latin typeface="Calibri"/>
                <a:cs typeface="Calibri"/>
              </a:rPr>
              <a:t>writing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7F7F7F"/>
                </a:solidFill>
                <a:latin typeface="Calibri"/>
                <a:cs typeface="Calibri"/>
              </a:rPr>
              <a:t>easier: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335" dirty="0">
                <a:solidFill>
                  <a:srgbClr val="7F7F7F"/>
                </a:solidFill>
                <a:latin typeface="Calibri"/>
                <a:cs typeface="Calibri"/>
              </a:rPr>
              <a:t>Document</a:t>
            </a:r>
            <a:r>
              <a:rPr sz="2400" spc="6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35" dirty="0">
                <a:solidFill>
                  <a:srgbClr val="7F7F7F"/>
                </a:solidFill>
                <a:latin typeface="Calibri"/>
                <a:cs typeface="Calibri"/>
              </a:rPr>
              <a:t>describe</a:t>
            </a:r>
            <a:r>
              <a:rPr sz="2400" spc="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7F7F7F"/>
                </a:solidFill>
                <a:latin typeface="Calibri"/>
                <a:cs typeface="Calibri"/>
              </a:rPr>
              <a:t>your</a:t>
            </a:r>
            <a:r>
              <a:rPr sz="2400" spc="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7F7F7F"/>
                </a:solidFill>
                <a:latin typeface="Calibri"/>
                <a:cs typeface="Calibri"/>
              </a:rPr>
              <a:t>data”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300" dirty="0">
                <a:solidFill>
                  <a:srgbClr val="7F7F7F"/>
                </a:solidFill>
                <a:latin typeface="Calibri"/>
                <a:cs typeface="Calibri"/>
              </a:rPr>
              <a:t>Reusing</a:t>
            </a:r>
            <a:r>
              <a:rPr sz="240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220" dirty="0">
                <a:solidFill>
                  <a:srgbClr val="7F7F7F"/>
                </a:solidFill>
                <a:latin typeface="Calibri"/>
                <a:cs typeface="Calibri"/>
              </a:rPr>
              <a:t>data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00"/>
              </a:spcBef>
            </a:pPr>
            <a:r>
              <a:rPr spc="240" dirty="0">
                <a:solidFill>
                  <a:srgbClr val="222A35"/>
                </a:solidFill>
              </a:rPr>
              <a:t>Write</a:t>
            </a:r>
            <a:r>
              <a:rPr spc="105" dirty="0">
                <a:solidFill>
                  <a:srgbClr val="222A35"/>
                </a:solidFill>
              </a:rPr>
              <a:t> </a:t>
            </a:r>
            <a:r>
              <a:rPr spc="370" dirty="0">
                <a:solidFill>
                  <a:srgbClr val="222A35"/>
                </a:solidFill>
              </a:rPr>
              <a:t>and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350" dirty="0">
                <a:solidFill>
                  <a:srgbClr val="222A35"/>
                </a:solidFill>
              </a:rPr>
              <a:t>implement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245" dirty="0">
                <a:solidFill>
                  <a:srgbClr val="222A35"/>
                </a:solidFill>
              </a:rPr>
              <a:t>your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430" dirty="0">
                <a:solidFill>
                  <a:srgbClr val="222A35"/>
                </a:solidFill>
              </a:rPr>
              <a:t>DMP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71" y="2718357"/>
            <a:ext cx="914398" cy="9143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0538" y="965707"/>
            <a:ext cx="9894570" cy="2302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170" dirty="0">
                <a:solidFill>
                  <a:srgbClr val="7F7F7F"/>
                </a:solidFill>
                <a:latin typeface="Calibri"/>
                <a:cs typeface="Calibri"/>
              </a:rPr>
              <a:t>Sessions: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240" dirty="0">
                <a:solidFill>
                  <a:srgbClr val="7F7F7F"/>
                </a:solidFill>
                <a:latin typeface="Calibri"/>
                <a:cs typeface="Calibri"/>
              </a:rPr>
              <a:t>“Planning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7F7F7F"/>
                </a:solidFill>
                <a:latin typeface="Calibri"/>
                <a:cs typeface="Calibri"/>
              </a:rPr>
              <a:t>for</a:t>
            </a:r>
            <a:r>
              <a:rPr sz="2400" spc="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7F7F7F"/>
                </a:solidFill>
                <a:latin typeface="Calibri"/>
                <a:cs typeface="Calibri"/>
              </a:rPr>
              <a:t>efficiency”</a:t>
            </a:r>
            <a:r>
              <a:rPr sz="2400" spc="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7F7F7F"/>
                </a:solidFill>
                <a:latin typeface="Calibri"/>
                <a:cs typeface="Calibri"/>
              </a:rPr>
              <a:t>session</a:t>
            </a:r>
            <a:endParaRPr sz="2400" dirty="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  <a:spcBef>
                <a:spcPts val="2835"/>
              </a:spcBef>
            </a:pPr>
            <a:r>
              <a:rPr sz="1800" spc="160" dirty="0">
                <a:latin typeface="Calibri"/>
                <a:cs typeface="Calibri"/>
              </a:rPr>
              <a:t>What’s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80" dirty="0">
                <a:latin typeface="Calibri"/>
                <a:cs typeface="Calibri"/>
              </a:rPr>
              <a:t>“data”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in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95" dirty="0">
                <a:latin typeface="Calibri"/>
                <a:cs typeface="Calibri"/>
              </a:rPr>
              <a:t>DMP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?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245" dirty="0">
                <a:latin typeface="Calibri"/>
                <a:cs typeface="Calibri"/>
              </a:rPr>
              <a:t>How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are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you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240" dirty="0">
                <a:latin typeface="Calibri"/>
                <a:cs typeface="Calibri"/>
              </a:rPr>
              <a:t>going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to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70" dirty="0">
                <a:latin typeface="Calibri"/>
                <a:cs typeface="Calibri"/>
              </a:rPr>
              <a:t>manage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it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10" dirty="0">
                <a:latin typeface="Calibri"/>
                <a:cs typeface="Calibri"/>
              </a:rPr>
              <a:t>during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229" dirty="0">
                <a:latin typeface="Calibri"/>
                <a:cs typeface="Calibri"/>
              </a:rPr>
              <a:t>and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after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project?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70"/>
              </a:spcBef>
            </a:pPr>
            <a:endParaRPr sz="1800" dirty="0">
              <a:latin typeface="Calibri"/>
              <a:cs typeface="Calibri"/>
            </a:endParaRPr>
          </a:p>
          <a:p>
            <a:pPr marL="1500505">
              <a:lnSpc>
                <a:spcPct val="100000"/>
              </a:lnSpc>
            </a:pPr>
            <a:r>
              <a:rPr sz="1800" spc="170" dirty="0">
                <a:latin typeface="Calibri"/>
                <a:cs typeface="Calibri"/>
              </a:rPr>
              <a:t>Digital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or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digitalised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information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273" y="3852959"/>
            <a:ext cx="914398" cy="9143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98397" y="4013707"/>
            <a:ext cx="207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75" dirty="0">
                <a:latin typeface="Calibri"/>
                <a:cs typeface="Calibri"/>
              </a:rPr>
              <a:t>Physical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materials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9637" y="4814889"/>
            <a:ext cx="914399" cy="914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98397" y="5150611"/>
            <a:ext cx="353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Calibri"/>
                <a:cs typeface="Calibri"/>
              </a:rPr>
              <a:t>Software,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other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reseach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output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00"/>
              </a:spcBef>
            </a:pPr>
            <a:r>
              <a:rPr spc="235" dirty="0">
                <a:solidFill>
                  <a:srgbClr val="222A35"/>
                </a:solidFill>
              </a:rPr>
              <a:t>Useful</a:t>
            </a:r>
            <a:r>
              <a:rPr spc="90" dirty="0">
                <a:solidFill>
                  <a:srgbClr val="222A35"/>
                </a:solidFill>
              </a:rPr>
              <a:t> </a:t>
            </a:r>
            <a:r>
              <a:rPr spc="250" dirty="0">
                <a:solidFill>
                  <a:srgbClr val="222A35"/>
                </a:solidFill>
              </a:rPr>
              <a:t>resources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145" dirty="0">
                <a:solidFill>
                  <a:srgbClr val="222A35"/>
                </a:solidFill>
              </a:rPr>
              <a:t>for</a:t>
            </a:r>
            <a:r>
              <a:rPr spc="95" dirty="0">
                <a:solidFill>
                  <a:srgbClr val="222A35"/>
                </a:solidFill>
              </a:rPr>
              <a:t> </a:t>
            </a:r>
            <a:r>
              <a:rPr spc="440" dirty="0">
                <a:solidFill>
                  <a:srgbClr val="222A35"/>
                </a:solidFill>
              </a:rPr>
              <a:t>RDM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270" dirty="0">
                <a:solidFill>
                  <a:srgbClr val="222A35"/>
                </a:solidFill>
              </a:rPr>
              <a:t>best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254" dirty="0">
                <a:solidFill>
                  <a:srgbClr val="222A35"/>
                </a:solidFill>
              </a:rPr>
              <a:t>practices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370" dirty="0">
                <a:solidFill>
                  <a:srgbClr val="222A35"/>
                </a:solidFill>
              </a:rPr>
              <a:t>and</a:t>
            </a:r>
            <a:r>
              <a:rPr spc="95" dirty="0">
                <a:solidFill>
                  <a:srgbClr val="222A35"/>
                </a:solidFill>
              </a:rPr>
              <a:t> </a:t>
            </a:r>
            <a:r>
              <a:rPr spc="270" dirty="0">
                <a:solidFill>
                  <a:srgbClr val="222A35"/>
                </a:solidFill>
              </a:rPr>
              <a:t>guidelines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378" y="1205484"/>
            <a:ext cx="8675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5600" algn="l"/>
              </a:tabLst>
            </a:pPr>
            <a:r>
              <a:rPr sz="2000" u="sng" spc="1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RDMkit</a:t>
            </a:r>
            <a:r>
              <a:rPr sz="2000" u="none" spc="175" dirty="0">
                <a:latin typeface="Calibri"/>
                <a:cs typeface="Calibri"/>
              </a:rPr>
              <a:t>:</a:t>
            </a:r>
            <a:r>
              <a:rPr sz="2000" u="none" spc="65" dirty="0">
                <a:latin typeface="Calibri"/>
                <a:cs typeface="Calibri"/>
              </a:rPr>
              <a:t> </a:t>
            </a:r>
            <a:r>
              <a:rPr sz="2000" u="none" spc="195" dirty="0">
                <a:latin typeface="Calibri"/>
                <a:cs typeface="Calibri"/>
              </a:rPr>
              <a:t>the</a:t>
            </a:r>
            <a:r>
              <a:rPr sz="2000" u="none" spc="75" dirty="0">
                <a:latin typeface="Calibri"/>
                <a:cs typeface="Calibri"/>
              </a:rPr>
              <a:t> </a:t>
            </a:r>
            <a:r>
              <a:rPr sz="2000" u="none" spc="180" dirty="0">
                <a:latin typeface="Calibri"/>
                <a:cs typeface="Calibri"/>
              </a:rPr>
              <a:t>research</a:t>
            </a:r>
            <a:r>
              <a:rPr sz="2000" u="none" spc="70" dirty="0">
                <a:latin typeface="Calibri"/>
                <a:cs typeface="Calibri"/>
              </a:rPr>
              <a:t> </a:t>
            </a:r>
            <a:r>
              <a:rPr sz="2000" u="none" spc="200" dirty="0">
                <a:latin typeface="Calibri"/>
                <a:cs typeface="Calibri"/>
              </a:rPr>
              <a:t>data</a:t>
            </a:r>
            <a:r>
              <a:rPr sz="2000" u="none" spc="65" dirty="0">
                <a:latin typeface="Calibri"/>
                <a:cs typeface="Calibri"/>
              </a:rPr>
              <a:t> </a:t>
            </a:r>
            <a:r>
              <a:rPr sz="2000" u="none" spc="295" dirty="0">
                <a:latin typeface="Calibri"/>
                <a:cs typeface="Calibri"/>
              </a:rPr>
              <a:t>management</a:t>
            </a:r>
            <a:r>
              <a:rPr sz="2000" u="none" spc="70" dirty="0">
                <a:latin typeface="Calibri"/>
                <a:cs typeface="Calibri"/>
              </a:rPr>
              <a:t> </a:t>
            </a:r>
            <a:r>
              <a:rPr sz="2000" u="none" spc="135" dirty="0">
                <a:latin typeface="Calibri"/>
                <a:cs typeface="Calibri"/>
              </a:rPr>
              <a:t>toolkit</a:t>
            </a:r>
            <a:r>
              <a:rPr sz="2000" u="none" spc="70" dirty="0">
                <a:latin typeface="Calibri"/>
                <a:cs typeface="Calibri"/>
              </a:rPr>
              <a:t> </a:t>
            </a:r>
            <a:r>
              <a:rPr sz="2000" u="none" spc="100" dirty="0">
                <a:latin typeface="Calibri"/>
                <a:cs typeface="Calibri"/>
              </a:rPr>
              <a:t>for</a:t>
            </a:r>
            <a:r>
              <a:rPr sz="2000" u="none" spc="65" dirty="0">
                <a:latin typeface="Calibri"/>
                <a:cs typeface="Calibri"/>
              </a:rPr>
              <a:t> </a:t>
            </a:r>
            <a:r>
              <a:rPr sz="2000" u="none" spc="80" dirty="0">
                <a:latin typeface="Calibri"/>
                <a:cs typeface="Calibri"/>
              </a:rPr>
              <a:t>life</a:t>
            </a:r>
            <a:r>
              <a:rPr sz="2000" u="none" spc="75" dirty="0">
                <a:latin typeface="Calibri"/>
                <a:cs typeface="Calibri"/>
              </a:rPr>
              <a:t> </a:t>
            </a:r>
            <a:r>
              <a:rPr sz="2000" u="none" spc="195" dirty="0">
                <a:latin typeface="Calibri"/>
                <a:cs typeface="Calibri"/>
              </a:rPr>
              <a:t>sciences</a:t>
            </a:r>
            <a:r>
              <a:rPr sz="2000" u="none" spc="60" dirty="0">
                <a:latin typeface="Calibri"/>
                <a:cs typeface="Calibri"/>
              </a:rPr>
              <a:t> </a:t>
            </a:r>
            <a:r>
              <a:rPr sz="2000" u="none" spc="195" dirty="0">
                <a:latin typeface="Calibri"/>
                <a:cs typeface="Calibri"/>
              </a:rPr>
              <a:t>by </a:t>
            </a:r>
            <a:r>
              <a:rPr sz="2000" u="sng" spc="2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ELIXIR</a:t>
            </a:r>
            <a:r>
              <a:rPr sz="2000" u="none" spc="1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000" u="none" spc="80" dirty="0">
                <a:latin typeface="Calibri"/>
                <a:cs typeface="Calibri"/>
              </a:rPr>
              <a:t>(</a:t>
            </a:r>
            <a:r>
              <a:rPr sz="2000" u="sng" spc="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https://elixir-</a:t>
            </a:r>
            <a:r>
              <a:rPr sz="2000" u="sng" spc="1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europe.org</a:t>
            </a:r>
            <a:r>
              <a:rPr sz="2000" u="none" spc="155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pc="240" dirty="0"/>
              <a:t>ELIXIR</a:t>
            </a:r>
            <a:r>
              <a:rPr spc="60" dirty="0"/>
              <a:t> </a:t>
            </a:r>
            <a:r>
              <a:rPr spc="180" dirty="0"/>
              <a:t>research</a:t>
            </a:r>
            <a:r>
              <a:rPr spc="70" dirty="0"/>
              <a:t> </a:t>
            </a:r>
            <a:r>
              <a:rPr spc="200" dirty="0"/>
              <a:t>data</a:t>
            </a:r>
            <a:r>
              <a:rPr spc="60" dirty="0"/>
              <a:t> </a:t>
            </a:r>
            <a:r>
              <a:rPr spc="295" dirty="0"/>
              <a:t>management</a:t>
            </a:r>
            <a:r>
              <a:rPr spc="70" dirty="0"/>
              <a:t> </a:t>
            </a:r>
            <a:r>
              <a:rPr spc="200" dirty="0"/>
              <a:t>guidelines</a:t>
            </a:r>
            <a:r>
              <a:rPr spc="55" dirty="0"/>
              <a:t> </a:t>
            </a:r>
            <a:r>
              <a:rPr spc="260" dirty="0"/>
              <a:t>and</a:t>
            </a:r>
            <a:r>
              <a:rPr spc="70" dirty="0"/>
              <a:t> </a:t>
            </a:r>
            <a:r>
              <a:rPr spc="190" dirty="0"/>
              <a:t>best</a:t>
            </a:r>
            <a:r>
              <a:rPr spc="65" dirty="0"/>
              <a:t> </a:t>
            </a:r>
            <a:r>
              <a:rPr spc="165" dirty="0"/>
              <a:t>practices </a:t>
            </a:r>
            <a:r>
              <a:rPr spc="80" dirty="0"/>
              <a:t>(</a:t>
            </a:r>
            <a:r>
              <a:rPr u="sng" spc="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https://elixir-</a:t>
            </a:r>
            <a:r>
              <a:rPr u="sng" spc="1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europe.org/what-</a:t>
            </a:r>
            <a:r>
              <a:rPr u="sng" spc="2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we-</a:t>
            </a:r>
            <a:r>
              <a:rPr u="sng" spc="1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offer/guidelines</a:t>
            </a:r>
            <a:r>
              <a:rPr u="none" spc="225" dirty="0">
                <a:solidFill>
                  <a:srgbClr val="0563C1"/>
                </a:solidFill>
              </a:rPr>
              <a:t> </a:t>
            </a:r>
            <a:r>
              <a:rPr u="none" spc="-50" dirty="0"/>
              <a:t>)</a:t>
            </a:r>
          </a:p>
          <a:p>
            <a:pPr>
              <a:lnSpc>
                <a:spcPct val="100000"/>
              </a:lnSpc>
              <a:spcBef>
                <a:spcPts val="2355"/>
              </a:spcBef>
              <a:buFont typeface="Arial"/>
              <a:buChar char="•"/>
            </a:pPr>
            <a:endParaRPr u="none" spc="-50" dirty="0"/>
          </a:p>
          <a:p>
            <a:pPr marL="355600" marR="1637664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pc="240" dirty="0"/>
              <a:t>ELIXIR</a:t>
            </a:r>
            <a:r>
              <a:rPr spc="65" dirty="0"/>
              <a:t> </a:t>
            </a:r>
            <a:r>
              <a:rPr spc="270" dirty="0"/>
              <a:t>Belgium</a:t>
            </a:r>
            <a:r>
              <a:rPr spc="65" dirty="0"/>
              <a:t> </a:t>
            </a:r>
            <a:r>
              <a:rPr spc="155" dirty="0"/>
              <a:t>services</a:t>
            </a:r>
            <a:r>
              <a:rPr spc="65" dirty="0"/>
              <a:t> </a:t>
            </a:r>
            <a:r>
              <a:rPr spc="100" dirty="0"/>
              <a:t>for</a:t>
            </a:r>
            <a:r>
              <a:rPr spc="65" dirty="0"/>
              <a:t> </a:t>
            </a:r>
            <a:r>
              <a:rPr spc="310" dirty="0"/>
              <a:t>RDM</a:t>
            </a:r>
            <a:r>
              <a:rPr spc="75" dirty="0"/>
              <a:t> </a:t>
            </a:r>
            <a:r>
              <a:rPr spc="90" dirty="0"/>
              <a:t>(</a:t>
            </a:r>
            <a:r>
              <a:rPr u="sng" spc="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https://www.elixir-</a:t>
            </a:r>
            <a:r>
              <a:rPr u="none" spc="90" dirty="0">
                <a:solidFill>
                  <a:srgbClr val="0563C1"/>
                </a:solidFill>
              </a:rPr>
              <a:t> </a:t>
            </a:r>
            <a:r>
              <a:rPr u="sng" spc="1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belgium.org/research_data_management</a:t>
            </a:r>
            <a:r>
              <a:rPr u="none" spc="190" dirty="0"/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1378" y="4863084"/>
            <a:ext cx="4229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sz="2000" u="sng" spc="3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RDM</a:t>
            </a:r>
            <a:r>
              <a:rPr sz="2000" u="sng" spc="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2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Guide</a:t>
            </a:r>
            <a:r>
              <a:rPr sz="2000" u="none" spc="7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000" u="none" spc="220" dirty="0">
                <a:latin typeface="Calibri"/>
                <a:cs typeface="Calibri"/>
              </a:rPr>
              <a:t>by</a:t>
            </a:r>
            <a:r>
              <a:rPr sz="2000" u="none" spc="60" dirty="0">
                <a:latin typeface="Calibri"/>
                <a:cs typeface="Calibri"/>
              </a:rPr>
              <a:t> </a:t>
            </a:r>
            <a:r>
              <a:rPr sz="2000" u="none" spc="240" dirty="0">
                <a:latin typeface="Calibri"/>
                <a:cs typeface="Calibri"/>
              </a:rPr>
              <a:t>ELIXIR</a:t>
            </a:r>
            <a:r>
              <a:rPr sz="2000" u="none" spc="60" dirty="0">
                <a:latin typeface="Calibri"/>
                <a:cs typeface="Calibri"/>
              </a:rPr>
              <a:t> </a:t>
            </a:r>
            <a:r>
              <a:rPr sz="2000" u="none" spc="265" dirty="0">
                <a:latin typeface="Calibri"/>
                <a:cs typeface="Calibri"/>
              </a:rPr>
              <a:t>Belgium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8764" y="1694179"/>
            <a:ext cx="2337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https://rdmkit.elixir-</a:t>
            </a:r>
            <a:r>
              <a:rPr sz="1200" u="sng" spc="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europe.org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3414" y="2541272"/>
            <a:ext cx="2868190" cy="15800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23326" y="4440130"/>
            <a:ext cx="2779335" cy="52711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368408" y="5016500"/>
            <a:ext cx="2247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https://rdm.elixir-</a:t>
            </a:r>
            <a:r>
              <a:rPr sz="1200" u="sng" spc="11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belgium.org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51205" y="1180266"/>
            <a:ext cx="2318155" cy="485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Research</a:t>
            </a:r>
            <a:r>
              <a:rPr spc="110" dirty="0"/>
              <a:t> </a:t>
            </a:r>
            <a:r>
              <a:rPr spc="330" dirty="0"/>
              <a:t>Data</a:t>
            </a:r>
            <a:r>
              <a:rPr spc="120" dirty="0"/>
              <a:t> </a:t>
            </a:r>
            <a:r>
              <a:rPr spc="365" dirty="0"/>
              <a:t>Management</a:t>
            </a:r>
            <a:r>
              <a:rPr spc="110" dirty="0"/>
              <a:t> </a:t>
            </a:r>
            <a:r>
              <a:rPr spc="270" dirty="0"/>
              <a:t>(RDM)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9171" y="1287779"/>
            <a:ext cx="38703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320" marR="5080" indent="-643255">
              <a:lnSpc>
                <a:spcPct val="100000"/>
              </a:lnSpc>
              <a:spcBef>
                <a:spcPts val="100"/>
              </a:spcBef>
            </a:pPr>
            <a:r>
              <a:rPr sz="2000" spc="114" dirty="0">
                <a:latin typeface="Calibri"/>
                <a:cs typeface="Calibri"/>
              </a:rPr>
              <a:t>All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75" dirty="0">
                <a:latin typeface="Calibri"/>
                <a:cs typeface="Calibri"/>
              </a:rPr>
              <a:t>actions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85" dirty="0">
                <a:latin typeface="Calibri"/>
                <a:cs typeface="Calibri"/>
              </a:rPr>
              <a:t>necessary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50" dirty="0">
                <a:latin typeface="Calibri"/>
                <a:cs typeface="Calibri"/>
              </a:rPr>
              <a:t>to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85" dirty="0">
                <a:latin typeface="Calibri"/>
                <a:cs typeface="Calibri"/>
              </a:rPr>
              <a:t>ensure </a:t>
            </a:r>
            <a:r>
              <a:rPr sz="2000" spc="180" dirty="0">
                <a:latin typeface="Calibri"/>
                <a:cs typeface="Calibri"/>
              </a:rPr>
              <a:t>that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80" dirty="0">
                <a:latin typeface="Calibri"/>
                <a:cs typeface="Calibri"/>
              </a:rPr>
              <a:t>research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925" spc="337" baseline="1424" dirty="0">
                <a:latin typeface="Calibri"/>
                <a:cs typeface="Calibri"/>
              </a:rPr>
              <a:t>data</a:t>
            </a:r>
            <a:r>
              <a:rPr sz="2925" spc="112" baseline="1424" dirty="0">
                <a:latin typeface="Calibri"/>
                <a:cs typeface="Calibri"/>
              </a:rPr>
              <a:t> </a:t>
            </a:r>
            <a:r>
              <a:rPr sz="2000" spc="85" dirty="0">
                <a:latin typeface="Calibri"/>
                <a:cs typeface="Calibri"/>
              </a:rPr>
              <a:t>is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6191" y="2206751"/>
            <a:ext cx="917447" cy="9174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84916" y="3169411"/>
            <a:ext cx="1715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Calibri"/>
                <a:cs typeface="Calibri"/>
              </a:rPr>
              <a:t>Well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70" dirty="0">
                <a:latin typeface="Calibri"/>
                <a:cs typeface="Calibri"/>
              </a:rPr>
              <a:t>described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3840" y="2206751"/>
            <a:ext cx="917448" cy="9174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04071" y="3023108"/>
            <a:ext cx="3160395" cy="86677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1800" spc="195" dirty="0">
                <a:latin typeface="Calibri"/>
                <a:cs typeface="Calibri"/>
              </a:rPr>
              <a:t>Easy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to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30" dirty="0">
                <a:latin typeface="Calibri"/>
                <a:cs typeface="Calibri"/>
              </a:rPr>
              <a:t>find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800" spc="65" dirty="0">
                <a:latin typeface="Calibri"/>
                <a:cs typeface="Calibri"/>
              </a:rPr>
              <a:t>(for </a:t>
            </a:r>
            <a:r>
              <a:rPr sz="1800" spc="254" dirty="0">
                <a:latin typeface="Calibri"/>
                <a:cs typeface="Calibri"/>
              </a:rPr>
              <a:t>humans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29" dirty="0">
                <a:latin typeface="Calibri"/>
                <a:cs typeface="Calibri"/>
              </a:rPr>
              <a:t>and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85" dirty="0">
                <a:latin typeface="Calibri"/>
                <a:cs typeface="Calibri"/>
              </a:rPr>
              <a:t>machines)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6191" y="3922776"/>
            <a:ext cx="917447" cy="9174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70948" y="4864100"/>
            <a:ext cx="808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Calibri"/>
                <a:cs typeface="Calibri"/>
              </a:rPr>
              <a:t>Secure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1461" y="4864100"/>
            <a:ext cx="1073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Calibri"/>
                <a:cs typeface="Calibri"/>
              </a:rPr>
              <a:t>Reusable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3840" y="3919728"/>
            <a:ext cx="917448" cy="91744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38" y="405891"/>
            <a:ext cx="9806305" cy="8699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290"/>
              </a:lnSpc>
              <a:spcBef>
                <a:spcPts val="265"/>
              </a:spcBef>
            </a:pPr>
            <a:r>
              <a:rPr spc="245" dirty="0">
                <a:solidFill>
                  <a:srgbClr val="222A35"/>
                </a:solidFill>
              </a:rPr>
              <a:t>RDMkit:</a:t>
            </a:r>
            <a:r>
              <a:rPr spc="95" dirty="0">
                <a:solidFill>
                  <a:srgbClr val="222A35"/>
                </a:solidFill>
              </a:rPr>
              <a:t> </a:t>
            </a:r>
            <a:r>
              <a:rPr spc="260" dirty="0">
                <a:solidFill>
                  <a:srgbClr val="222A35"/>
                </a:solidFill>
              </a:rPr>
              <a:t>research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290" dirty="0">
                <a:solidFill>
                  <a:srgbClr val="222A35"/>
                </a:solidFill>
              </a:rPr>
              <a:t>data</a:t>
            </a:r>
            <a:r>
              <a:rPr spc="105" dirty="0">
                <a:solidFill>
                  <a:srgbClr val="222A35"/>
                </a:solidFill>
              </a:rPr>
              <a:t> </a:t>
            </a:r>
            <a:r>
              <a:rPr spc="415" dirty="0">
                <a:solidFill>
                  <a:srgbClr val="222A35"/>
                </a:solidFill>
              </a:rPr>
              <a:t>management</a:t>
            </a:r>
            <a:r>
              <a:rPr spc="95" dirty="0">
                <a:solidFill>
                  <a:srgbClr val="222A35"/>
                </a:solidFill>
              </a:rPr>
              <a:t> </a:t>
            </a:r>
            <a:r>
              <a:rPr spc="270" dirty="0">
                <a:solidFill>
                  <a:srgbClr val="222A35"/>
                </a:solidFill>
              </a:rPr>
              <a:t>best</a:t>
            </a:r>
            <a:r>
              <a:rPr spc="95" dirty="0">
                <a:solidFill>
                  <a:srgbClr val="222A35"/>
                </a:solidFill>
              </a:rPr>
              <a:t> </a:t>
            </a:r>
            <a:r>
              <a:rPr spc="254" dirty="0">
                <a:solidFill>
                  <a:srgbClr val="222A35"/>
                </a:solidFill>
              </a:rPr>
              <a:t>practices</a:t>
            </a:r>
            <a:r>
              <a:rPr spc="95" dirty="0">
                <a:solidFill>
                  <a:srgbClr val="222A35"/>
                </a:solidFill>
              </a:rPr>
              <a:t> </a:t>
            </a:r>
            <a:r>
              <a:rPr spc="340" dirty="0">
                <a:solidFill>
                  <a:srgbClr val="222A35"/>
                </a:solidFill>
              </a:rPr>
              <a:t>and </a:t>
            </a:r>
            <a:r>
              <a:rPr spc="280" dirty="0">
                <a:solidFill>
                  <a:srgbClr val="222A35"/>
                </a:solidFill>
              </a:rPr>
              <a:t>guidelines</a:t>
            </a:r>
            <a:r>
              <a:rPr spc="95" dirty="0">
                <a:solidFill>
                  <a:srgbClr val="222A35"/>
                </a:solidFill>
              </a:rPr>
              <a:t> </a:t>
            </a:r>
            <a:r>
              <a:rPr spc="145" dirty="0">
                <a:solidFill>
                  <a:srgbClr val="222A35"/>
                </a:solidFill>
              </a:rPr>
              <a:t>for</a:t>
            </a:r>
            <a:r>
              <a:rPr spc="90" dirty="0">
                <a:solidFill>
                  <a:srgbClr val="222A35"/>
                </a:solidFill>
              </a:rPr>
              <a:t> </a:t>
            </a:r>
            <a:r>
              <a:rPr spc="120" dirty="0">
                <a:solidFill>
                  <a:srgbClr val="222A35"/>
                </a:solidFill>
              </a:rPr>
              <a:t>life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265" dirty="0">
                <a:solidFill>
                  <a:srgbClr val="222A35"/>
                </a:solidFill>
              </a:rPr>
              <a:t>sciences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9576" y="1339607"/>
            <a:ext cx="6984775" cy="51366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66827" y="6491732"/>
            <a:ext cx="2337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https://rdmkit.elixir-</a:t>
            </a:r>
            <a:r>
              <a:rPr sz="1200" u="sng" spc="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europe.org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38" y="405891"/>
            <a:ext cx="8921750" cy="8699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290"/>
              </a:lnSpc>
              <a:spcBef>
                <a:spcPts val="265"/>
              </a:spcBef>
            </a:pPr>
            <a:r>
              <a:rPr spc="335" dirty="0">
                <a:solidFill>
                  <a:srgbClr val="222A35"/>
                </a:solidFill>
              </a:rPr>
              <a:t>ELIXIR</a:t>
            </a:r>
            <a:r>
              <a:rPr spc="95" dirty="0">
                <a:solidFill>
                  <a:srgbClr val="222A35"/>
                </a:solidFill>
              </a:rPr>
              <a:t> </a:t>
            </a:r>
            <a:r>
              <a:rPr spc="254" dirty="0">
                <a:solidFill>
                  <a:srgbClr val="222A35"/>
                </a:solidFill>
              </a:rPr>
              <a:t>research</a:t>
            </a:r>
            <a:r>
              <a:rPr spc="110" dirty="0">
                <a:solidFill>
                  <a:srgbClr val="222A35"/>
                </a:solidFill>
              </a:rPr>
              <a:t> </a:t>
            </a:r>
            <a:r>
              <a:rPr spc="290" dirty="0">
                <a:solidFill>
                  <a:srgbClr val="222A35"/>
                </a:solidFill>
              </a:rPr>
              <a:t>data</a:t>
            </a:r>
            <a:r>
              <a:rPr spc="110" dirty="0">
                <a:solidFill>
                  <a:srgbClr val="222A35"/>
                </a:solidFill>
              </a:rPr>
              <a:t> </a:t>
            </a:r>
            <a:r>
              <a:rPr spc="415" dirty="0">
                <a:solidFill>
                  <a:srgbClr val="222A35"/>
                </a:solidFill>
              </a:rPr>
              <a:t>management</a:t>
            </a:r>
            <a:r>
              <a:rPr spc="105" dirty="0">
                <a:solidFill>
                  <a:srgbClr val="222A35"/>
                </a:solidFill>
              </a:rPr>
              <a:t> </a:t>
            </a:r>
            <a:r>
              <a:rPr spc="280" dirty="0">
                <a:solidFill>
                  <a:srgbClr val="222A35"/>
                </a:solidFill>
              </a:rPr>
              <a:t>guidelines</a:t>
            </a:r>
            <a:r>
              <a:rPr spc="100" dirty="0">
                <a:solidFill>
                  <a:srgbClr val="222A35"/>
                </a:solidFill>
              </a:rPr>
              <a:t> </a:t>
            </a:r>
            <a:r>
              <a:rPr spc="340" dirty="0">
                <a:solidFill>
                  <a:srgbClr val="222A35"/>
                </a:solidFill>
              </a:rPr>
              <a:t>and </a:t>
            </a:r>
            <a:r>
              <a:rPr spc="270" dirty="0">
                <a:solidFill>
                  <a:srgbClr val="222A35"/>
                </a:solidFill>
              </a:rPr>
              <a:t>best</a:t>
            </a:r>
            <a:r>
              <a:rPr spc="90" dirty="0">
                <a:solidFill>
                  <a:srgbClr val="222A35"/>
                </a:solidFill>
              </a:rPr>
              <a:t> </a:t>
            </a:r>
            <a:r>
              <a:rPr spc="245" dirty="0">
                <a:solidFill>
                  <a:srgbClr val="222A35"/>
                </a:solidFill>
              </a:rPr>
              <a:t>practices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9536" y="1371576"/>
            <a:ext cx="7772400" cy="45793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34780" y="5968491"/>
            <a:ext cx="31362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45" dirty="0">
                <a:latin typeface="Calibri"/>
                <a:cs typeface="Calibri"/>
              </a:rPr>
              <a:t>https://elixir-</a:t>
            </a:r>
            <a:r>
              <a:rPr sz="1000" spc="85" dirty="0">
                <a:latin typeface="Calibri"/>
                <a:cs typeface="Calibri"/>
              </a:rPr>
              <a:t>europe.org/what-</a:t>
            </a:r>
            <a:r>
              <a:rPr sz="1000" spc="100" dirty="0">
                <a:latin typeface="Calibri"/>
                <a:cs typeface="Calibri"/>
              </a:rPr>
              <a:t>we-</a:t>
            </a:r>
            <a:r>
              <a:rPr sz="1000" spc="65" dirty="0">
                <a:latin typeface="Calibri"/>
                <a:cs typeface="Calibri"/>
              </a:rPr>
              <a:t>offer/guidelines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6275" y="1248060"/>
            <a:ext cx="7596505" cy="5218430"/>
            <a:chOff x="4286275" y="1248060"/>
            <a:chExt cx="7596505" cy="5218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5800" y="1257585"/>
              <a:ext cx="7577011" cy="51987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91038" y="1252823"/>
              <a:ext cx="7586980" cy="5208905"/>
            </a:xfrm>
            <a:custGeom>
              <a:avLst/>
              <a:gdLst/>
              <a:ahLst/>
              <a:cxnLst/>
              <a:rect l="l" t="t" r="r" b="b"/>
              <a:pathLst>
                <a:path w="7586980" h="5208905">
                  <a:moveTo>
                    <a:pt x="0" y="0"/>
                  </a:moveTo>
                  <a:lnTo>
                    <a:pt x="7586537" y="0"/>
                  </a:lnTo>
                  <a:lnTo>
                    <a:pt x="7586537" y="5208303"/>
                  </a:lnTo>
                  <a:lnTo>
                    <a:pt x="0" y="520830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00"/>
              </a:spcBef>
            </a:pPr>
            <a:r>
              <a:rPr spc="335" dirty="0"/>
              <a:t>ELIXIR</a:t>
            </a:r>
            <a:r>
              <a:rPr spc="95" dirty="0"/>
              <a:t> </a:t>
            </a:r>
            <a:r>
              <a:rPr spc="385" dirty="0"/>
              <a:t>Belgium</a:t>
            </a:r>
            <a:r>
              <a:rPr spc="95" dirty="0"/>
              <a:t> </a:t>
            </a:r>
            <a:r>
              <a:rPr spc="220" dirty="0"/>
              <a:t>services</a:t>
            </a:r>
            <a:r>
              <a:rPr spc="100" dirty="0"/>
              <a:t> </a:t>
            </a:r>
            <a:r>
              <a:rPr spc="140" dirty="0"/>
              <a:t>for</a:t>
            </a:r>
            <a:r>
              <a:rPr spc="95" dirty="0"/>
              <a:t> </a:t>
            </a:r>
            <a:r>
              <a:rPr spc="440" dirty="0"/>
              <a:t>RDM</a:t>
            </a:r>
            <a:r>
              <a:rPr spc="114" dirty="0"/>
              <a:t> </a:t>
            </a:r>
            <a:r>
              <a:rPr dirty="0"/>
              <a:t>–</a:t>
            </a:r>
            <a:r>
              <a:rPr spc="100" dirty="0"/>
              <a:t> </a:t>
            </a:r>
            <a:r>
              <a:rPr spc="440" dirty="0"/>
              <a:t>RDM</a:t>
            </a:r>
            <a:r>
              <a:rPr spc="100" dirty="0"/>
              <a:t> </a:t>
            </a:r>
            <a:r>
              <a:rPr spc="290" dirty="0"/>
              <a:t>Guide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09943" y="1036827"/>
            <a:ext cx="30664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5" dirty="0">
                <a:latin typeface="Calibri"/>
                <a:cs typeface="Calibri"/>
              </a:rPr>
              <a:t>https://</a:t>
            </a:r>
            <a:r>
              <a:rPr sz="1000" spc="55" dirty="0">
                <a:latin typeface="Calibri"/>
                <a:cs typeface="Calibri"/>
                <a:hlinkClick r:id="rId3"/>
              </a:rPr>
              <a:t>www.elixir-</a:t>
            </a:r>
            <a:r>
              <a:rPr sz="1000" spc="95" dirty="0">
                <a:latin typeface="Calibri"/>
                <a:cs typeface="Calibri"/>
                <a:hlinkClick r:id="rId3"/>
              </a:rPr>
              <a:t>belgium.org/services#term-</a:t>
            </a:r>
            <a:r>
              <a:rPr sz="1000" spc="-25" dirty="0">
                <a:latin typeface="Calibri"/>
                <a:cs typeface="Calibri"/>
                <a:hlinkClick r:id="rId3"/>
              </a:rPr>
              <a:t>25</a:t>
            </a:r>
            <a:endParaRPr sz="1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2274" y="2551305"/>
            <a:ext cx="3688715" cy="2611755"/>
            <a:chOff x="422274" y="2551305"/>
            <a:chExt cx="3688715" cy="26117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194" y="2652666"/>
              <a:ext cx="3598312" cy="24628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7036" y="2556068"/>
              <a:ext cx="3679190" cy="2602230"/>
            </a:xfrm>
            <a:custGeom>
              <a:avLst/>
              <a:gdLst/>
              <a:ahLst/>
              <a:cxnLst/>
              <a:rect l="l" t="t" r="r" b="b"/>
              <a:pathLst>
                <a:path w="3679190" h="2602229">
                  <a:moveTo>
                    <a:pt x="0" y="0"/>
                  </a:moveTo>
                  <a:lnTo>
                    <a:pt x="3678802" y="0"/>
                  </a:lnTo>
                  <a:lnTo>
                    <a:pt x="3678802" y="2601813"/>
                  </a:lnTo>
                  <a:lnTo>
                    <a:pt x="0" y="26018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14299" y="2359659"/>
            <a:ext cx="18840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5" dirty="0">
                <a:latin typeface="Calibri"/>
                <a:cs typeface="Calibri"/>
              </a:rPr>
              <a:t>https://rdm.elixir-</a:t>
            </a:r>
            <a:r>
              <a:rPr sz="1000" spc="100" dirty="0">
                <a:latin typeface="Calibri"/>
                <a:cs typeface="Calibri"/>
              </a:rPr>
              <a:t>belgium.org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673" y="242315"/>
            <a:ext cx="3378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440" dirty="0"/>
              <a:t>Conclusions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1074208" y="879347"/>
            <a:ext cx="9914255" cy="558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34620" indent="-4572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sz="2000" spc="310" dirty="0">
                <a:latin typeface="Calibri"/>
                <a:cs typeface="Calibri"/>
              </a:rPr>
              <a:t>RDM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00" dirty="0">
                <a:latin typeface="Calibri"/>
                <a:cs typeface="Calibri"/>
              </a:rPr>
              <a:t>includes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100" dirty="0">
                <a:latin typeface="Calibri"/>
                <a:cs typeface="Calibri"/>
              </a:rPr>
              <a:t>all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75" dirty="0">
                <a:latin typeface="Calibri"/>
                <a:cs typeface="Calibri"/>
              </a:rPr>
              <a:t>tasks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245" dirty="0">
                <a:latin typeface="Calibri"/>
                <a:cs typeface="Calibri"/>
              </a:rPr>
              <a:t>needed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50" dirty="0">
                <a:latin typeface="Calibri"/>
                <a:cs typeface="Calibri"/>
              </a:rPr>
              <a:t>to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90" dirty="0">
                <a:latin typeface="Calibri"/>
                <a:cs typeface="Calibri"/>
              </a:rPr>
              <a:t>make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90" dirty="0">
                <a:latin typeface="Calibri"/>
                <a:cs typeface="Calibri"/>
              </a:rPr>
              <a:t>(meta)data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45" dirty="0">
                <a:latin typeface="Calibri"/>
                <a:cs typeface="Calibri"/>
              </a:rPr>
              <a:t>well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70" dirty="0">
                <a:latin typeface="Calibri"/>
                <a:cs typeface="Calibri"/>
              </a:rPr>
              <a:t>described,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75" dirty="0">
                <a:latin typeface="Calibri"/>
                <a:cs typeface="Calibri"/>
              </a:rPr>
              <a:t>easy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125" dirty="0">
                <a:latin typeface="Calibri"/>
                <a:cs typeface="Calibri"/>
              </a:rPr>
              <a:t>to </a:t>
            </a:r>
            <a:r>
              <a:rPr sz="2000" spc="110" dirty="0">
                <a:latin typeface="Calibri"/>
                <a:cs typeface="Calibri"/>
              </a:rPr>
              <a:t>find,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90" dirty="0">
                <a:latin typeface="Calibri"/>
                <a:cs typeface="Calibri"/>
              </a:rPr>
              <a:t>secure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260" dirty="0">
                <a:latin typeface="Calibri"/>
                <a:cs typeface="Calibri"/>
              </a:rPr>
              <a:t>and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70" dirty="0">
                <a:latin typeface="Calibri"/>
                <a:cs typeface="Calibri"/>
              </a:rPr>
              <a:t>reusable</a:t>
            </a: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800"/>
              </a:spcBef>
              <a:buAutoNum type="arabicPeriod"/>
              <a:tabLst>
                <a:tab pos="469265" algn="l"/>
              </a:tabLst>
            </a:pPr>
            <a:r>
              <a:rPr sz="2000" spc="235" dirty="0">
                <a:latin typeface="Calibri"/>
                <a:cs typeface="Calibri"/>
              </a:rPr>
              <a:t>Funders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260" dirty="0">
                <a:latin typeface="Calibri"/>
                <a:cs typeface="Calibri"/>
              </a:rPr>
              <a:t>and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145" dirty="0">
                <a:latin typeface="Calibri"/>
                <a:cs typeface="Calibri"/>
              </a:rPr>
              <a:t>scientific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60" dirty="0">
                <a:latin typeface="Calibri"/>
                <a:cs typeface="Calibri"/>
              </a:rPr>
              <a:t>journals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65" dirty="0">
                <a:latin typeface="Calibri"/>
                <a:cs typeface="Calibri"/>
              </a:rPr>
              <a:t>require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215" dirty="0">
                <a:latin typeface="Calibri"/>
                <a:cs typeface="Calibri"/>
              </a:rPr>
              <a:t>DMP,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240" dirty="0">
                <a:latin typeface="Calibri"/>
                <a:cs typeface="Calibri"/>
              </a:rPr>
              <a:t>open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260" dirty="0">
                <a:latin typeface="Calibri"/>
                <a:cs typeface="Calibri"/>
              </a:rPr>
              <a:t>and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250" dirty="0">
                <a:latin typeface="Calibri"/>
                <a:cs typeface="Calibri"/>
              </a:rPr>
              <a:t>FAIR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8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800"/>
              </a:spcBef>
              <a:buAutoNum type="arabicPeriod"/>
              <a:tabLst>
                <a:tab pos="469265" algn="l"/>
              </a:tabLst>
            </a:pPr>
            <a:r>
              <a:rPr sz="2000" spc="280" dirty="0">
                <a:latin typeface="Calibri"/>
                <a:cs typeface="Calibri"/>
              </a:rPr>
              <a:t>Open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200" dirty="0">
                <a:latin typeface="Calibri"/>
                <a:cs typeface="Calibri"/>
              </a:rPr>
              <a:t>data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10" dirty="0">
                <a:latin typeface="Calibri"/>
                <a:cs typeface="Calibri"/>
              </a:rPr>
              <a:t>is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40" dirty="0">
                <a:latin typeface="Calibri"/>
                <a:cs typeface="Calibri"/>
              </a:rPr>
              <a:t>different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204" dirty="0">
                <a:latin typeface="Calibri"/>
                <a:cs typeface="Calibri"/>
              </a:rPr>
              <a:t>from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50" dirty="0">
                <a:latin typeface="Calibri"/>
                <a:cs typeface="Calibri"/>
              </a:rPr>
              <a:t>FAIR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8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800"/>
              </a:spcBef>
              <a:buAutoNum type="arabicPeriod"/>
              <a:tabLst>
                <a:tab pos="469265" algn="l"/>
              </a:tabLst>
            </a:pPr>
            <a:r>
              <a:rPr sz="2000" spc="180" dirty="0">
                <a:latin typeface="Calibri"/>
                <a:cs typeface="Calibri"/>
              </a:rPr>
              <a:t>Benefits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110" dirty="0">
                <a:latin typeface="Calibri"/>
                <a:cs typeface="Calibri"/>
              </a:rPr>
              <a:t>of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265" dirty="0">
                <a:latin typeface="Calibri"/>
                <a:cs typeface="Calibri"/>
              </a:rPr>
              <a:t>good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310" dirty="0">
                <a:latin typeface="Calibri"/>
                <a:cs typeface="Calibri"/>
              </a:rPr>
              <a:t>RDM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00" dirty="0">
                <a:latin typeface="Calibri"/>
                <a:cs typeface="Calibri"/>
              </a:rPr>
              <a:t>for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95" dirty="0">
                <a:latin typeface="Calibri"/>
                <a:cs typeface="Calibri"/>
              </a:rPr>
              <a:t>the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80" dirty="0">
                <a:latin typeface="Calibri"/>
                <a:cs typeface="Calibri"/>
              </a:rPr>
              <a:t>research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260" dirty="0">
                <a:latin typeface="Calibri"/>
                <a:cs typeface="Calibri"/>
              </a:rPr>
              <a:t>and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95" dirty="0">
                <a:latin typeface="Calibri"/>
                <a:cs typeface="Calibri"/>
              </a:rPr>
              <a:t>the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60" dirty="0">
                <a:latin typeface="Calibri"/>
                <a:cs typeface="Calibri"/>
              </a:rPr>
              <a:t>researchers</a:t>
            </a:r>
            <a:endParaRPr sz="2000" dirty="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tabLst>
                <a:tab pos="926465" algn="l"/>
              </a:tabLst>
            </a:pPr>
            <a:r>
              <a:rPr sz="2000" spc="254" dirty="0">
                <a:latin typeface="Calibri"/>
                <a:cs typeface="Calibri"/>
              </a:rPr>
              <a:t>During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95" dirty="0">
                <a:latin typeface="Calibri"/>
                <a:cs typeface="Calibri"/>
              </a:rPr>
              <a:t>the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60" dirty="0">
                <a:latin typeface="Calibri"/>
                <a:cs typeface="Calibri"/>
              </a:rPr>
              <a:t>project</a:t>
            </a:r>
            <a:endParaRPr sz="2000" dirty="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tabLst>
                <a:tab pos="926465" algn="l"/>
              </a:tabLst>
            </a:pPr>
            <a:r>
              <a:rPr sz="2000" spc="130" dirty="0">
                <a:latin typeface="Calibri"/>
                <a:cs typeface="Calibri"/>
              </a:rPr>
              <a:t>After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95" dirty="0">
                <a:latin typeface="Calibri"/>
                <a:cs typeface="Calibri"/>
              </a:rPr>
              <a:t>the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160" dirty="0">
                <a:latin typeface="Calibri"/>
                <a:cs typeface="Calibri"/>
              </a:rPr>
              <a:t>project</a:t>
            </a:r>
            <a:endParaRPr sz="2000" dirty="0">
              <a:latin typeface="Calibri"/>
              <a:cs typeface="Calibri"/>
            </a:endParaRPr>
          </a:p>
          <a:p>
            <a:pPr marL="469900" marR="5080" indent="-45720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469900" algn="l"/>
              </a:tabLst>
            </a:pPr>
            <a:r>
              <a:rPr sz="2000" spc="190" dirty="0">
                <a:latin typeface="Calibri"/>
                <a:cs typeface="Calibri"/>
              </a:rPr>
              <a:t>Starting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170" dirty="0">
                <a:latin typeface="Calibri"/>
                <a:cs typeface="Calibri"/>
              </a:rPr>
              <a:t>your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325" dirty="0">
                <a:latin typeface="Calibri"/>
                <a:cs typeface="Calibri"/>
              </a:rPr>
              <a:t>DMP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60" dirty="0">
                <a:latin typeface="Calibri"/>
                <a:cs typeface="Calibri"/>
              </a:rPr>
              <a:t>and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70" dirty="0">
                <a:latin typeface="Calibri"/>
                <a:cs typeface="Calibri"/>
              </a:rPr>
              <a:t>your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80" dirty="0">
                <a:latin typeface="Calibri"/>
                <a:cs typeface="Calibri"/>
              </a:rPr>
              <a:t>research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70" dirty="0">
                <a:latin typeface="Calibri"/>
                <a:cs typeface="Calibri"/>
              </a:rPr>
              <a:t>project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85" dirty="0">
                <a:latin typeface="Calibri"/>
                <a:cs typeface="Calibri"/>
              </a:rPr>
              <a:t>with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250" dirty="0">
                <a:latin typeface="Calibri"/>
                <a:cs typeface="Calibri"/>
              </a:rPr>
              <a:t>FAIR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90" dirty="0">
                <a:latin typeface="Calibri"/>
                <a:cs typeface="Calibri"/>
              </a:rPr>
              <a:t>(meta)data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170" dirty="0">
                <a:latin typeface="Calibri"/>
                <a:cs typeface="Calibri"/>
              </a:rPr>
              <a:t>in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270" dirty="0">
                <a:latin typeface="Calibri"/>
                <a:cs typeface="Calibri"/>
              </a:rPr>
              <a:t>mind </a:t>
            </a:r>
            <a:r>
              <a:rPr sz="2000" spc="180" dirty="0">
                <a:latin typeface="Calibri"/>
                <a:cs typeface="Calibri"/>
              </a:rPr>
              <a:t>eases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200" dirty="0">
                <a:latin typeface="Calibri"/>
                <a:cs typeface="Calibri"/>
              </a:rPr>
              <a:t>data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75" dirty="0">
                <a:latin typeface="Calibri"/>
                <a:cs typeface="Calibri"/>
              </a:rPr>
              <a:t>publication</a:t>
            </a:r>
            <a:endParaRPr sz="2000" dirty="0">
              <a:latin typeface="Calibri"/>
              <a:cs typeface="Calibri"/>
            </a:endParaRPr>
          </a:p>
          <a:p>
            <a:pPr marL="469900" marR="1104900" indent="-45720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469900" algn="l"/>
              </a:tabLst>
            </a:pPr>
            <a:r>
              <a:rPr sz="2000" spc="210" dirty="0">
                <a:latin typeface="Calibri"/>
                <a:cs typeface="Calibri"/>
              </a:rPr>
              <a:t>Use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50" dirty="0">
                <a:latin typeface="Calibri"/>
                <a:cs typeface="Calibri"/>
              </a:rPr>
              <a:t>available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175" dirty="0">
                <a:latin typeface="Calibri"/>
                <a:cs typeface="Calibri"/>
              </a:rPr>
              <a:t>resources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00" dirty="0">
                <a:latin typeface="Calibri"/>
                <a:cs typeface="Calibri"/>
              </a:rPr>
              <a:t>for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310" dirty="0">
                <a:latin typeface="Calibri"/>
                <a:cs typeface="Calibri"/>
              </a:rPr>
              <a:t>RDM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70" dirty="0">
                <a:latin typeface="Calibri"/>
                <a:cs typeface="Calibri"/>
              </a:rPr>
              <a:t>in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80" dirty="0">
                <a:latin typeface="Calibri"/>
                <a:cs typeface="Calibri"/>
              </a:rPr>
              <a:t>life </a:t>
            </a:r>
            <a:r>
              <a:rPr sz="2000" spc="195" dirty="0">
                <a:latin typeface="Calibri"/>
                <a:cs typeface="Calibri"/>
              </a:rPr>
              <a:t>sciences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190" dirty="0">
                <a:latin typeface="Calibri"/>
                <a:cs typeface="Calibri"/>
              </a:rPr>
              <a:t>provided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220" dirty="0">
                <a:latin typeface="Calibri"/>
                <a:cs typeface="Calibri"/>
              </a:rPr>
              <a:t>by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29" dirty="0">
                <a:latin typeface="Calibri"/>
                <a:cs typeface="Calibri"/>
              </a:rPr>
              <a:t>ELIXIR </a:t>
            </a:r>
            <a:r>
              <a:rPr sz="2000" spc="204" dirty="0">
                <a:latin typeface="Calibri"/>
                <a:cs typeface="Calibri"/>
              </a:rPr>
              <a:t>(Belgium)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5695" y="2047747"/>
            <a:ext cx="352425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1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info@elixir-</a:t>
            </a:r>
            <a:r>
              <a:rPr sz="1800" u="sng" spc="1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belgium.org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9"/>
              </a:spcBef>
            </a:pP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u="sng" spc="11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sz="1800" u="sng" spc="11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www.elixir-</a:t>
            </a:r>
            <a:r>
              <a:rPr sz="1800" u="sng" spc="1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belgium.org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61292" y="6173723"/>
            <a:ext cx="774192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105" dirty="0">
                <a:latin typeface="Calibri"/>
                <a:cs typeface="Calibri"/>
              </a:rPr>
              <a:t>This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40" dirty="0">
                <a:latin typeface="Calibri"/>
                <a:cs typeface="Calibri"/>
              </a:rPr>
              <a:t>work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is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25" dirty="0">
                <a:latin typeface="Calibri"/>
                <a:cs typeface="Calibri"/>
              </a:rPr>
              <a:t>licensed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155" dirty="0">
                <a:latin typeface="Calibri"/>
                <a:cs typeface="Calibri"/>
              </a:rPr>
              <a:t>under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35" dirty="0">
                <a:latin typeface="Calibri"/>
                <a:cs typeface="Calibri"/>
              </a:rPr>
              <a:t>the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10" dirty="0">
                <a:latin typeface="Calibri"/>
                <a:cs typeface="Calibri"/>
              </a:rPr>
              <a:t>Creative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215" dirty="0">
                <a:latin typeface="Calibri"/>
                <a:cs typeface="Calibri"/>
              </a:rPr>
              <a:t>Commons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110" dirty="0">
                <a:latin typeface="Calibri"/>
                <a:cs typeface="Calibri"/>
              </a:rPr>
              <a:t>Attribution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4.0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10" dirty="0">
                <a:latin typeface="Calibri"/>
                <a:cs typeface="Calibri"/>
              </a:rPr>
              <a:t>International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10" dirty="0">
                <a:latin typeface="Calibri"/>
                <a:cs typeface="Calibri"/>
              </a:rPr>
              <a:t>License. To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110" dirty="0">
                <a:latin typeface="Calibri"/>
                <a:cs typeface="Calibri"/>
              </a:rPr>
              <a:t>view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35" dirty="0">
                <a:latin typeface="Calibri"/>
                <a:cs typeface="Calibri"/>
              </a:rPr>
              <a:t>a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150" dirty="0">
                <a:latin typeface="Calibri"/>
                <a:cs typeface="Calibri"/>
              </a:rPr>
              <a:t>copy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of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this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95" dirty="0">
                <a:latin typeface="Calibri"/>
                <a:cs typeface="Calibri"/>
              </a:rPr>
              <a:t>license,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visit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u="sng" spc="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http://creativecommons.org/licenses/by/4.0/</a:t>
            </a:r>
            <a:r>
              <a:rPr sz="1400" u="none" spc="80" dirty="0">
                <a:latin typeface="Calibri"/>
                <a:cs typeface="Calibri"/>
                <a:hlinkClick r:id="rId4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3352" y="6205108"/>
            <a:ext cx="12192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0711" y="2029967"/>
            <a:ext cx="3176016" cy="31882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10600" y="1342644"/>
            <a:ext cx="3398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29" dirty="0">
                <a:latin typeface="Calibri"/>
                <a:cs typeface="Calibri"/>
              </a:rPr>
              <a:t>Data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80" dirty="0">
                <a:latin typeface="Calibri"/>
                <a:cs typeface="Calibri"/>
              </a:rPr>
              <a:t>life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25" dirty="0">
                <a:latin typeface="Calibri"/>
                <a:cs typeface="Calibri"/>
              </a:rPr>
              <a:t>cycle: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310" dirty="0">
                <a:latin typeface="Calibri"/>
                <a:cs typeface="Calibri"/>
              </a:rPr>
              <a:t>RDM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95" dirty="0">
                <a:latin typeface="Calibri"/>
                <a:cs typeface="Calibri"/>
              </a:rPr>
              <a:t>stages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9171" y="1287779"/>
            <a:ext cx="38703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320" marR="5080" indent="-643255">
              <a:lnSpc>
                <a:spcPct val="100000"/>
              </a:lnSpc>
              <a:spcBef>
                <a:spcPts val="100"/>
              </a:spcBef>
            </a:pPr>
            <a:r>
              <a:rPr sz="2000" spc="114" dirty="0">
                <a:latin typeface="Calibri"/>
                <a:cs typeface="Calibri"/>
              </a:rPr>
              <a:t>All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175" dirty="0">
                <a:latin typeface="Calibri"/>
                <a:cs typeface="Calibri"/>
              </a:rPr>
              <a:t>actions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85" dirty="0">
                <a:latin typeface="Calibri"/>
                <a:cs typeface="Calibri"/>
              </a:rPr>
              <a:t>necessary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50" dirty="0">
                <a:latin typeface="Calibri"/>
                <a:cs typeface="Calibri"/>
              </a:rPr>
              <a:t>to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85" dirty="0">
                <a:latin typeface="Calibri"/>
                <a:cs typeface="Calibri"/>
              </a:rPr>
              <a:t>ensure </a:t>
            </a:r>
            <a:r>
              <a:rPr sz="2000" spc="180" dirty="0">
                <a:latin typeface="Calibri"/>
                <a:cs typeface="Calibri"/>
              </a:rPr>
              <a:t>that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80" dirty="0">
                <a:latin typeface="Calibri"/>
                <a:cs typeface="Calibri"/>
              </a:rPr>
              <a:t>research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925" spc="337" baseline="1424" dirty="0">
                <a:latin typeface="Calibri"/>
                <a:cs typeface="Calibri"/>
              </a:rPr>
              <a:t>data</a:t>
            </a:r>
            <a:r>
              <a:rPr sz="2925" spc="112" baseline="1424" dirty="0">
                <a:latin typeface="Calibri"/>
                <a:cs typeface="Calibri"/>
              </a:rPr>
              <a:t> </a:t>
            </a:r>
            <a:r>
              <a:rPr sz="2000" spc="85" dirty="0">
                <a:latin typeface="Calibri"/>
                <a:cs typeface="Calibri"/>
              </a:rPr>
              <a:t>is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6191" y="2206751"/>
            <a:ext cx="917447" cy="917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4916" y="3169411"/>
            <a:ext cx="1715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Calibri"/>
                <a:cs typeface="Calibri"/>
              </a:rPr>
              <a:t>Well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70" dirty="0">
                <a:latin typeface="Calibri"/>
                <a:cs typeface="Calibri"/>
              </a:rPr>
              <a:t>described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3840" y="2206751"/>
            <a:ext cx="917448" cy="9174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04071" y="3023108"/>
            <a:ext cx="3160395" cy="86677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1800" spc="195" dirty="0">
                <a:latin typeface="Calibri"/>
                <a:cs typeface="Calibri"/>
              </a:rPr>
              <a:t>Easy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to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30" dirty="0">
                <a:latin typeface="Calibri"/>
                <a:cs typeface="Calibri"/>
              </a:rPr>
              <a:t>find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800" spc="65" dirty="0">
                <a:latin typeface="Calibri"/>
                <a:cs typeface="Calibri"/>
              </a:rPr>
              <a:t>(for </a:t>
            </a:r>
            <a:r>
              <a:rPr sz="1800" spc="254" dirty="0">
                <a:latin typeface="Calibri"/>
                <a:cs typeface="Calibri"/>
              </a:rPr>
              <a:t>humans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229" dirty="0">
                <a:latin typeface="Calibri"/>
                <a:cs typeface="Calibri"/>
              </a:rPr>
              <a:t>and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85" dirty="0">
                <a:latin typeface="Calibri"/>
                <a:cs typeface="Calibri"/>
              </a:rPr>
              <a:t>machines)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6191" y="3922776"/>
            <a:ext cx="917447" cy="91744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70948" y="4864100"/>
            <a:ext cx="808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Calibri"/>
                <a:cs typeface="Calibri"/>
              </a:rPr>
              <a:t>Secure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1461" y="4864100"/>
            <a:ext cx="1073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Calibri"/>
                <a:cs typeface="Calibri"/>
              </a:rPr>
              <a:t>Reusable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3840" y="3919728"/>
            <a:ext cx="917448" cy="91744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Data</a:t>
            </a:r>
            <a:r>
              <a:rPr spc="110" dirty="0"/>
              <a:t> </a:t>
            </a:r>
            <a:r>
              <a:rPr spc="120" dirty="0"/>
              <a:t>life</a:t>
            </a:r>
            <a:r>
              <a:rPr spc="110" dirty="0"/>
              <a:t> </a:t>
            </a:r>
            <a:r>
              <a:rPr spc="250" dirty="0"/>
              <a:t>cycle</a:t>
            </a:r>
            <a:r>
              <a:rPr spc="105" dirty="0"/>
              <a:t> </a:t>
            </a:r>
            <a:r>
              <a:rPr spc="204" dirty="0"/>
              <a:t>to</a:t>
            </a:r>
            <a:r>
              <a:rPr spc="110" dirty="0"/>
              <a:t> </a:t>
            </a:r>
            <a:r>
              <a:rPr spc="265" dirty="0"/>
              <a:t>describe</a:t>
            </a:r>
            <a:r>
              <a:rPr spc="105" dirty="0"/>
              <a:t> </a:t>
            </a:r>
            <a:r>
              <a:rPr spc="405" dirty="0"/>
              <a:t>RDM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406987" y="5322316"/>
            <a:ext cx="19602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https://rdmkit.elixir-</a:t>
            </a:r>
            <a:r>
              <a:rPr sz="1000" u="sng" spc="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europe.org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2225" y="1939035"/>
            <a:ext cx="3740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0" dirty="0"/>
              <a:t>Why</a:t>
            </a:r>
            <a:r>
              <a:rPr spc="90" dirty="0"/>
              <a:t> </a:t>
            </a:r>
            <a:r>
              <a:rPr spc="320" dirty="0"/>
              <a:t>do</a:t>
            </a:r>
            <a:r>
              <a:rPr spc="95" dirty="0"/>
              <a:t> </a:t>
            </a:r>
            <a:r>
              <a:rPr spc="335" dirty="0"/>
              <a:t>we</a:t>
            </a:r>
            <a:r>
              <a:rPr spc="95" dirty="0"/>
              <a:t> </a:t>
            </a:r>
            <a:r>
              <a:rPr spc="320" dirty="0"/>
              <a:t>do</a:t>
            </a:r>
            <a:r>
              <a:rPr spc="95" dirty="0"/>
              <a:t> </a:t>
            </a:r>
            <a:r>
              <a:rPr spc="375" dirty="0"/>
              <a:t>RDM?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54900" y="2462276"/>
            <a:ext cx="411607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latin typeface="Calibri"/>
                <a:cs typeface="Calibri"/>
              </a:rPr>
              <a:t>Let’s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write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possible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reasons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920"/>
              </a:spcBef>
            </a:pPr>
            <a:r>
              <a:rPr sz="2000" i="1" spc="235" dirty="0">
                <a:latin typeface="Calibri"/>
                <a:cs typeface="Calibri"/>
              </a:rPr>
              <a:t>use</a:t>
            </a:r>
            <a:r>
              <a:rPr sz="2000" i="1" spc="65" dirty="0">
                <a:latin typeface="Calibri"/>
                <a:cs typeface="Calibri"/>
              </a:rPr>
              <a:t> </a:t>
            </a:r>
            <a:r>
              <a:rPr sz="2000" i="1" spc="260" dirty="0">
                <a:latin typeface="Calibri"/>
                <a:cs typeface="Calibri"/>
              </a:rPr>
              <a:t>pens</a:t>
            </a:r>
            <a:r>
              <a:rPr sz="2000" i="1" spc="55" dirty="0">
                <a:latin typeface="Calibri"/>
                <a:cs typeface="Calibri"/>
              </a:rPr>
              <a:t> </a:t>
            </a:r>
            <a:r>
              <a:rPr sz="2000" i="1" spc="315" dirty="0">
                <a:latin typeface="Calibri"/>
                <a:cs typeface="Calibri"/>
              </a:rPr>
              <a:t>and</a:t>
            </a:r>
            <a:r>
              <a:rPr sz="2000" i="1" spc="70" dirty="0">
                <a:latin typeface="Calibri"/>
                <a:cs typeface="Calibri"/>
              </a:rPr>
              <a:t> </a:t>
            </a:r>
            <a:r>
              <a:rPr sz="2000" i="1" spc="235" dirty="0">
                <a:latin typeface="Calibri"/>
                <a:cs typeface="Calibri"/>
              </a:rPr>
              <a:t>papers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275" dirty="0"/>
              <a:t>Funders'</a:t>
            </a:r>
            <a:r>
              <a:rPr spc="85" dirty="0"/>
              <a:t> </a:t>
            </a:r>
            <a:r>
              <a:rPr spc="365" dirty="0"/>
              <a:t>and</a:t>
            </a:r>
            <a:r>
              <a:rPr spc="90" dirty="0"/>
              <a:t> </a:t>
            </a:r>
            <a:r>
              <a:rPr spc="185" dirty="0"/>
              <a:t>journals’</a:t>
            </a:r>
            <a:r>
              <a:rPr spc="95" dirty="0"/>
              <a:t> </a:t>
            </a:r>
            <a:r>
              <a:rPr spc="290" dirty="0"/>
              <a:t>data</a:t>
            </a:r>
            <a:r>
              <a:rPr spc="100" dirty="0"/>
              <a:t> </a:t>
            </a:r>
            <a:r>
              <a:rPr spc="170" dirty="0"/>
              <a:t>policy:</a:t>
            </a:r>
            <a:r>
              <a:rPr spc="95" dirty="0"/>
              <a:t> </a:t>
            </a:r>
            <a:r>
              <a:rPr spc="254" dirty="0"/>
              <a:t>focus</a:t>
            </a:r>
            <a:r>
              <a:rPr spc="90" dirty="0"/>
              <a:t> </a:t>
            </a:r>
            <a:r>
              <a:rPr spc="320" dirty="0"/>
              <a:t>on</a:t>
            </a:r>
            <a:r>
              <a:rPr spc="100" dirty="0"/>
              <a:t> </a:t>
            </a:r>
            <a:r>
              <a:rPr spc="270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8423" y="1627631"/>
            <a:ext cx="2950464" cy="41422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15075" y="5840476"/>
            <a:ext cx="31610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70" dirty="0">
                <a:solidFill>
                  <a:srgbClr val="7F7F7F"/>
                </a:solidFill>
                <a:latin typeface="Calibri"/>
                <a:cs typeface="Calibri"/>
              </a:rPr>
              <a:t>RDA</a:t>
            </a:r>
            <a:r>
              <a:rPr sz="10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00" spc="100" dirty="0">
                <a:solidFill>
                  <a:srgbClr val="7F7F7F"/>
                </a:solidFill>
                <a:latin typeface="Calibri"/>
                <a:cs typeface="Calibri"/>
              </a:rPr>
              <a:t>Plenary</a:t>
            </a:r>
            <a:r>
              <a:rPr sz="10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00" spc="100" dirty="0">
                <a:solidFill>
                  <a:srgbClr val="7F7F7F"/>
                </a:solidFill>
                <a:latin typeface="Calibri"/>
                <a:cs typeface="Calibri"/>
              </a:rPr>
              <a:t>Cartoons</a:t>
            </a:r>
            <a:r>
              <a:rPr sz="10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00" spc="110" dirty="0">
                <a:solidFill>
                  <a:srgbClr val="7F7F7F"/>
                </a:solidFill>
                <a:latin typeface="Calibri"/>
                <a:cs typeface="Calibri"/>
              </a:rPr>
              <a:t>by</a:t>
            </a:r>
            <a:r>
              <a:rPr sz="1000" spc="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00" spc="120" dirty="0">
                <a:solidFill>
                  <a:srgbClr val="7F7F7F"/>
                </a:solidFill>
                <a:latin typeface="Calibri"/>
                <a:cs typeface="Calibri"/>
              </a:rPr>
              <a:t>Auke</a:t>
            </a:r>
            <a:r>
              <a:rPr sz="10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00" spc="114" dirty="0">
                <a:solidFill>
                  <a:srgbClr val="7F7F7F"/>
                </a:solidFill>
                <a:latin typeface="Calibri"/>
                <a:cs typeface="Calibri"/>
              </a:rPr>
              <a:t>Herrema</a:t>
            </a:r>
            <a:r>
              <a:rPr sz="1000" spc="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00" spc="9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1000" spc="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00" spc="135" dirty="0">
                <a:solidFill>
                  <a:srgbClr val="7F7F7F"/>
                </a:solidFill>
                <a:latin typeface="Calibri"/>
                <a:cs typeface="Calibri"/>
              </a:rPr>
              <a:t>CC-BY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01840" y="1578863"/>
            <a:ext cx="3023616" cy="419404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098168" y="1576931"/>
            <a:ext cx="3030855" cy="4217035"/>
          </a:xfrm>
          <a:custGeom>
            <a:avLst/>
            <a:gdLst/>
            <a:ahLst/>
            <a:cxnLst/>
            <a:rect l="l" t="t" r="r" b="b"/>
            <a:pathLst>
              <a:path w="3030854" h="4217035">
                <a:moveTo>
                  <a:pt x="0" y="0"/>
                </a:moveTo>
                <a:lnTo>
                  <a:pt x="3030311" y="0"/>
                </a:lnTo>
                <a:lnTo>
                  <a:pt x="3030311" y="4216771"/>
                </a:lnTo>
                <a:lnTo>
                  <a:pt x="0" y="421677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209386" y="5840476"/>
            <a:ext cx="29279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0" dirty="0">
                <a:solidFill>
                  <a:srgbClr val="7F7F7F"/>
                </a:solidFill>
                <a:latin typeface="Calibri"/>
                <a:cs typeface="Calibri"/>
              </a:rPr>
              <a:t>doi:</a:t>
            </a:r>
            <a:r>
              <a:rPr sz="1000" spc="345" dirty="0">
                <a:solidFill>
                  <a:srgbClr val="7F7F7F"/>
                </a:solidFill>
                <a:latin typeface="Calibri"/>
                <a:cs typeface="Calibri"/>
              </a:rPr>
              <a:t>   </a:t>
            </a:r>
            <a:r>
              <a:rPr sz="10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https://doi.org/10.1038/d41586-018-</a:t>
            </a:r>
            <a:r>
              <a:rPr sz="1000" u="sng" spc="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03065-</a:t>
            </a:r>
            <a:r>
              <a:rPr sz="1000" u="sng" spc="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z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3457" y="1248155"/>
            <a:ext cx="859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70" dirty="0">
                <a:latin typeface="Calibri"/>
                <a:cs typeface="Calibri"/>
              </a:rPr>
              <a:t>Before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95622" y="1199388"/>
            <a:ext cx="14173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Calibri"/>
                <a:cs typeface="Calibri"/>
              </a:rPr>
              <a:t>After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140" dirty="0">
                <a:latin typeface="Calibri"/>
                <a:cs typeface="Calibri"/>
              </a:rPr>
              <a:t>(now)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12299" y="1198687"/>
            <a:ext cx="0" cy="5164455"/>
          </a:xfrm>
          <a:custGeom>
            <a:avLst/>
            <a:gdLst/>
            <a:ahLst/>
            <a:cxnLst/>
            <a:rect l="l" t="t" r="r" b="b"/>
            <a:pathLst>
              <a:path h="5164455">
                <a:moveTo>
                  <a:pt x="0" y="0"/>
                </a:moveTo>
                <a:lnTo>
                  <a:pt x="1" y="516430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Funders</a:t>
            </a:r>
            <a:r>
              <a:rPr spc="90" dirty="0"/>
              <a:t> </a:t>
            </a:r>
            <a:r>
              <a:rPr spc="225" dirty="0"/>
              <a:t>requireme</a:t>
            </a:r>
            <a:r>
              <a:rPr lang="en-US" spc="225" dirty="0"/>
              <a:t>n</a:t>
            </a:r>
            <a:r>
              <a:rPr spc="225" dirty="0"/>
              <a:t>ts: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4298" y="938275"/>
            <a:ext cx="7680325" cy="1686359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297815" algn="l"/>
              </a:tabLst>
            </a:pPr>
            <a:r>
              <a:rPr sz="2400" spc="280" dirty="0">
                <a:latin typeface="Calibri"/>
                <a:cs typeface="Calibri"/>
              </a:rPr>
              <a:t>Data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350" dirty="0">
                <a:latin typeface="Calibri"/>
                <a:cs typeface="Calibri"/>
              </a:rPr>
              <a:t>management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plan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50" dirty="0">
                <a:latin typeface="Calibri"/>
                <a:cs typeface="Calibri"/>
              </a:rPr>
              <a:t>(DMP)</a:t>
            </a:r>
            <a:endParaRPr sz="24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297815" algn="l"/>
              </a:tabLst>
            </a:pPr>
            <a:r>
              <a:rPr sz="2400" spc="280" dirty="0">
                <a:latin typeface="Calibri"/>
                <a:cs typeface="Calibri"/>
              </a:rPr>
              <a:t>Data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availability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policy:</a:t>
            </a:r>
            <a:endParaRPr sz="24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440"/>
              </a:spcBef>
            </a:pPr>
            <a:r>
              <a:rPr sz="2400" spc="140" dirty="0">
                <a:latin typeface="Calibri"/>
                <a:cs typeface="Calibri"/>
              </a:rPr>
              <a:t>“</a:t>
            </a:r>
            <a:r>
              <a:rPr sz="2400" i="1" spc="140" dirty="0">
                <a:latin typeface="Calibri"/>
                <a:cs typeface="Calibri"/>
              </a:rPr>
              <a:t>as</a:t>
            </a:r>
            <a:r>
              <a:rPr sz="2400" i="1" spc="80" dirty="0">
                <a:latin typeface="Calibri"/>
                <a:cs typeface="Calibri"/>
              </a:rPr>
              <a:t> </a:t>
            </a:r>
            <a:r>
              <a:rPr sz="2400" i="1" spc="315" dirty="0">
                <a:latin typeface="Calibri"/>
                <a:cs typeface="Calibri"/>
              </a:rPr>
              <a:t>open</a:t>
            </a:r>
            <a:r>
              <a:rPr sz="2400" i="1" spc="75" dirty="0">
                <a:latin typeface="Calibri"/>
                <a:cs typeface="Calibri"/>
              </a:rPr>
              <a:t> </a:t>
            </a:r>
            <a:r>
              <a:rPr sz="2400" i="1" spc="295" dirty="0">
                <a:latin typeface="Calibri"/>
                <a:cs typeface="Calibri"/>
              </a:rPr>
              <a:t>as</a:t>
            </a:r>
            <a:r>
              <a:rPr sz="2400" i="1" spc="80" dirty="0">
                <a:latin typeface="Calibri"/>
                <a:cs typeface="Calibri"/>
              </a:rPr>
              <a:t> </a:t>
            </a:r>
            <a:r>
              <a:rPr sz="2400" i="1" spc="185" dirty="0">
                <a:latin typeface="Calibri"/>
                <a:cs typeface="Calibri"/>
              </a:rPr>
              <a:t>possible,</a:t>
            </a:r>
            <a:r>
              <a:rPr sz="2400" i="1" spc="75" dirty="0">
                <a:latin typeface="Calibri"/>
                <a:cs typeface="Calibri"/>
              </a:rPr>
              <a:t> </a:t>
            </a:r>
            <a:r>
              <a:rPr sz="2400" i="1" spc="295" dirty="0">
                <a:latin typeface="Calibri"/>
                <a:cs typeface="Calibri"/>
              </a:rPr>
              <a:t>as</a:t>
            </a:r>
            <a:r>
              <a:rPr sz="2400" i="1" spc="80" dirty="0">
                <a:latin typeface="Calibri"/>
                <a:cs typeface="Calibri"/>
              </a:rPr>
              <a:t> </a:t>
            </a:r>
            <a:r>
              <a:rPr sz="2400" i="1" spc="250" dirty="0">
                <a:latin typeface="Calibri"/>
                <a:cs typeface="Calibri"/>
              </a:rPr>
              <a:t>closed</a:t>
            </a:r>
            <a:r>
              <a:rPr sz="2400" i="1" spc="80" dirty="0">
                <a:latin typeface="Calibri"/>
                <a:cs typeface="Calibri"/>
              </a:rPr>
              <a:t> </a:t>
            </a:r>
            <a:r>
              <a:rPr sz="2400" i="1" spc="295" dirty="0">
                <a:latin typeface="Calibri"/>
                <a:cs typeface="Calibri"/>
              </a:rPr>
              <a:t>as</a:t>
            </a:r>
            <a:r>
              <a:rPr sz="2400" i="1" spc="80" dirty="0">
                <a:latin typeface="Calibri"/>
                <a:cs typeface="Calibri"/>
              </a:rPr>
              <a:t> </a:t>
            </a:r>
            <a:r>
              <a:rPr sz="2400" i="1" spc="204" dirty="0">
                <a:latin typeface="Calibri"/>
                <a:cs typeface="Calibri"/>
              </a:rPr>
              <a:t>necessary</a:t>
            </a:r>
            <a:r>
              <a:rPr sz="2400" spc="204" dirty="0">
                <a:latin typeface="Calibri"/>
                <a:cs typeface="Calibri"/>
              </a:rPr>
              <a:t>”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Data</a:t>
            </a:r>
            <a:r>
              <a:rPr spc="110" dirty="0"/>
              <a:t> </a:t>
            </a:r>
            <a:r>
              <a:rPr spc="415" dirty="0"/>
              <a:t>management</a:t>
            </a:r>
            <a:r>
              <a:rPr spc="100" dirty="0"/>
              <a:t> </a:t>
            </a:r>
            <a:r>
              <a:rPr spc="295" dirty="0"/>
              <a:t>plan</a:t>
            </a:r>
            <a:r>
              <a:rPr spc="105" dirty="0"/>
              <a:t> </a:t>
            </a:r>
            <a:r>
              <a:rPr spc="270" dirty="0"/>
              <a:t>(DMP)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871" y="2718357"/>
            <a:ext cx="914398" cy="9143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0538" y="965707"/>
            <a:ext cx="9894570" cy="2302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170" dirty="0">
                <a:solidFill>
                  <a:srgbClr val="7F7F7F"/>
                </a:solidFill>
                <a:latin typeface="Calibri"/>
                <a:cs typeface="Calibri"/>
              </a:rPr>
              <a:t>Sessions: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240" dirty="0">
                <a:solidFill>
                  <a:srgbClr val="7F7F7F"/>
                </a:solidFill>
                <a:latin typeface="Calibri"/>
                <a:cs typeface="Calibri"/>
              </a:rPr>
              <a:t>“Planning</a:t>
            </a:r>
            <a:r>
              <a:rPr sz="2400" spc="9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7F7F7F"/>
                </a:solidFill>
                <a:latin typeface="Calibri"/>
                <a:cs typeface="Calibri"/>
              </a:rPr>
              <a:t>for</a:t>
            </a:r>
            <a:r>
              <a:rPr sz="2400" spc="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7F7F7F"/>
                </a:solidFill>
                <a:latin typeface="Calibri"/>
                <a:cs typeface="Calibri"/>
              </a:rPr>
              <a:t>efficiency”</a:t>
            </a:r>
            <a:r>
              <a:rPr sz="2400" spc="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7F7F7F"/>
                </a:solidFill>
                <a:latin typeface="Calibri"/>
                <a:cs typeface="Calibri"/>
              </a:rPr>
              <a:t>session</a:t>
            </a:r>
            <a:endParaRPr sz="2400" dirty="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  <a:spcBef>
                <a:spcPts val="2835"/>
              </a:spcBef>
            </a:pPr>
            <a:r>
              <a:rPr sz="1800" spc="160" dirty="0">
                <a:latin typeface="Calibri"/>
                <a:cs typeface="Calibri"/>
              </a:rPr>
              <a:t>What’s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80" dirty="0">
                <a:latin typeface="Calibri"/>
                <a:cs typeface="Calibri"/>
              </a:rPr>
              <a:t>“data”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in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95" dirty="0">
                <a:latin typeface="Calibri"/>
                <a:cs typeface="Calibri"/>
              </a:rPr>
              <a:t>DMP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?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245" dirty="0">
                <a:latin typeface="Calibri"/>
                <a:cs typeface="Calibri"/>
              </a:rPr>
              <a:t>How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are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you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240" dirty="0">
                <a:latin typeface="Calibri"/>
                <a:cs typeface="Calibri"/>
              </a:rPr>
              <a:t>going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to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70" dirty="0">
                <a:latin typeface="Calibri"/>
                <a:cs typeface="Calibri"/>
              </a:rPr>
              <a:t>manage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it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210" dirty="0">
                <a:latin typeface="Calibri"/>
                <a:cs typeface="Calibri"/>
              </a:rPr>
              <a:t>during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229" dirty="0">
                <a:latin typeface="Calibri"/>
                <a:cs typeface="Calibri"/>
              </a:rPr>
              <a:t>and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after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the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project?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70"/>
              </a:spcBef>
            </a:pPr>
            <a:endParaRPr sz="1800" dirty="0">
              <a:latin typeface="Calibri"/>
              <a:cs typeface="Calibri"/>
            </a:endParaRPr>
          </a:p>
          <a:p>
            <a:pPr marL="1500505">
              <a:lnSpc>
                <a:spcPct val="100000"/>
              </a:lnSpc>
            </a:pPr>
            <a:r>
              <a:rPr sz="1800" spc="170" dirty="0">
                <a:latin typeface="Calibri"/>
                <a:cs typeface="Calibri"/>
              </a:rPr>
              <a:t>Digital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or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digitalised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information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273" y="3852959"/>
            <a:ext cx="914398" cy="9143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98397" y="4013707"/>
            <a:ext cx="207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75" dirty="0">
                <a:latin typeface="Calibri"/>
                <a:cs typeface="Calibri"/>
              </a:rPr>
              <a:t>Physical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materials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9637" y="4814889"/>
            <a:ext cx="914399" cy="914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98397" y="5150611"/>
            <a:ext cx="353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Calibri"/>
                <a:cs typeface="Calibri"/>
              </a:rPr>
              <a:t>Software,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other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reseach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75" dirty="0">
                <a:latin typeface="Calibri"/>
                <a:cs typeface="Calibri"/>
              </a:rPr>
              <a:t>output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2091</Words>
  <Application>Microsoft Office PowerPoint</Application>
  <PresentationFormat>Widescreen</PresentationFormat>
  <Paragraphs>347</Paragraphs>
  <Slides>44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Aptos</vt:lpstr>
      <vt:lpstr>Arial</vt:lpstr>
      <vt:lpstr>Calibri</vt:lpstr>
      <vt:lpstr>Times New Roman</vt:lpstr>
      <vt:lpstr>Verdana</vt:lpstr>
      <vt:lpstr>Office Theme</vt:lpstr>
      <vt:lpstr>No (available) data, no paper</vt:lpstr>
      <vt:lpstr>Outline</vt:lpstr>
      <vt:lpstr>What is Research Data Management (RDM)?</vt:lpstr>
      <vt:lpstr>Research Data Management (RDM)</vt:lpstr>
      <vt:lpstr>Data life cycle to describe RDM</vt:lpstr>
      <vt:lpstr>Why do we do RDM?</vt:lpstr>
      <vt:lpstr>Funders' and journals’ data policy: focus on data</vt:lpstr>
      <vt:lpstr>Funders requirements:</vt:lpstr>
      <vt:lpstr>Data management plan (DMP)</vt:lpstr>
      <vt:lpstr>Data availability policy: as open as possible, as closed as necessary</vt:lpstr>
      <vt:lpstr>Journals: no available data, no paper</vt:lpstr>
      <vt:lpstr>Journals: no available data, no paper</vt:lpstr>
      <vt:lpstr>Journals request FAIR data</vt:lpstr>
      <vt:lpstr>FAIR principles for data and metadata</vt:lpstr>
      <vt:lpstr>Metadata is highly structured documentation</vt:lpstr>
      <vt:lpstr>Example 2: metadata of a DNA sequencing experiment</vt:lpstr>
      <vt:lpstr>Example 3: metadata for a study about the most used file type in sequencing</vt:lpstr>
      <vt:lpstr>FAIR principles for data and metadata: explained</vt:lpstr>
      <vt:lpstr>Findable</vt:lpstr>
      <vt:lpstr>Sharing data – Repositories</vt:lpstr>
      <vt:lpstr>Sharing data – Appropriate restrictions</vt:lpstr>
      <vt:lpstr>Accessible</vt:lpstr>
      <vt:lpstr>Interoperable</vt:lpstr>
      <vt:lpstr>Interoperable: file formats for exchange of structured data</vt:lpstr>
      <vt:lpstr>Interoperable: hierarchically structured metadata model</vt:lpstr>
      <vt:lpstr>Interoperability: controlled vocabularies or ontologies to convey unambiguous meaning or semantics</vt:lpstr>
      <vt:lpstr>Interoperability: standards and standardization for humans and machines</vt:lpstr>
      <vt:lpstr>Reusable</vt:lpstr>
      <vt:lpstr>Documentation and metadata</vt:lpstr>
      <vt:lpstr>Data reuse</vt:lpstr>
      <vt:lpstr>Open vs. FAIR data: Open data is different from FAIR data</vt:lpstr>
      <vt:lpstr>What are the benefits of good RDM?</vt:lpstr>
      <vt:lpstr>Benefits of good RDM (or FAIR data)</vt:lpstr>
      <vt:lpstr>Benefits of good RDM (or FAIR data)</vt:lpstr>
      <vt:lpstr>How to approach RDM starting with “the end” (FAIR metadata) in mind</vt:lpstr>
      <vt:lpstr>How to choose the right repositories for your data</vt:lpstr>
      <vt:lpstr>Learn the requirements of the selected repositories</vt:lpstr>
      <vt:lpstr>Write and implement your DMP</vt:lpstr>
      <vt:lpstr>Useful resources for RDM best practices and guidelines</vt:lpstr>
      <vt:lpstr>RDMkit: research data management best practices and guidelines for life sciences</vt:lpstr>
      <vt:lpstr>ELIXIR research data management guidelines and best practices</vt:lpstr>
      <vt:lpstr>ELIXIR Belgium services for RDM – RDM Guide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Niels Geudens</dc:creator>
  <cp:lastModifiedBy>Niels Geudens</cp:lastModifiedBy>
  <cp:revision>1</cp:revision>
  <dcterms:created xsi:type="dcterms:W3CDTF">2024-09-30T11:15:40Z</dcterms:created>
  <dcterms:modified xsi:type="dcterms:W3CDTF">2025-05-15T06:51:58Z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2022-12-11T00:00:00Z</vt:filetime>
  </property>
  <property fmtid="{D5CDD505-2E9C-101B-9397-08002B2CF9AE}" pid="3" name="LastSaved">
    <vt:filetime>2024-09-30T00:00:00Z</vt:filetime>
  </property>
  <property fmtid="{D5CDD505-2E9C-101B-9397-08002B2CF9AE}" pid="4" name="Producer">
    <vt:lpwstr>macOS Version 12.5 (Build 21G72) Quartz PDFContext</vt:lpwstr>
  </property>
</Properties>
</file>